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36"/>
  </p:notesMasterIdLst>
  <p:sldIdLst>
    <p:sldId id="256" r:id="rId3"/>
    <p:sldId id="267" r:id="rId4"/>
    <p:sldId id="268" r:id="rId5"/>
    <p:sldId id="265" r:id="rId6"/>
    <p:sldId id="269" r:id="rId7"/>
    <p:sldId id="270" r:id="rId8"/>
    <p:sldId id="271" r:id="rId9"/>
    <p:sldId id="272" r:id="rId10"/>
    <p:sldId id="273" r:id="rId11"/>
    <p:sldId id="274" r:id="rId12"/>
    <p:sldId id="275" r:id="rId13"/>
    <p:sldId id="276" r:id="rId14"/>
    <p:sldId id="260" r:id="rId15"/>
    <p:sldId id="277" r:id="rId16"/>
    <p:sldId id="278" r:id="rId17"/>
    <p:sldId id="279" r:id="rId18"/>
    <p:sldId id="280" r:id="rId19"/>
    <p:sldId id="281" r:id="rId20"/>
    <p:sldId id="282" r:id="rId21"/>
    <p:sldId id="283" r:id="rId22"/>
    <p:sldId id="284" r:id="rId23"/>
    <p:sldId id="285" r:id="rId24"/>
    <p:sldId id="286" r:id="rId25"/>
    <p:sldId id="288" r:id="rId26"/>
    <p:sldId id="289" r:id="rId27"/>
    <p:sldId id="290" r:id="rId28"/>
    <p:sldId id="287" r:id="rId29"/>
    <p:sldId id="291" r:id="rId30"/>
    <p:sldId id="292" r:id="rId31"/>
    <p:sldId id="293" r:id="rId32"/>
    <p:sldId id="294" r:id="rId33"/>
    <p:sldId id="296" r:id="rId34"/>
    <p:sldId id="259"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14" autoAdjust="0"/>
    <p:restoredTop sz="79592" autoAdjust="0"/>
  </p:normalViewPr>
  <p:slideViewPr>
    <p:cSldViewPr>
      <p:cViewPr varScale="1">
        <p:scale>
          <a:sx n="55" d="100"/>
          <a:sy n="55" d="100"/>
        </p:scale>
        <p:origin x="-18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B5FD7-EE00-46C5-8E9D-AA53C7D47F08}" type="datetimeFigureOut">
              <a:rPr lang="zh-CN" altLang="en-US" smtClean="0"/>
              <a:pPr/>
              <a:t>2016-08-26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AA84D-2A71-4085-9AF4-4C07CB6544DD}" type="slidenum">
              <a:rPr lang="zh-CN" altLang="en-US" smtClean="0"/>
              <a:pPr/>
              <a:t>‹#›</a:t>
            </a:fld>
            <a:endParaRPr lang="zh-CN" altLang="en-US"/>
          </a:p>
        </p:txBody>
      </p:sp>
    </p:spTree>
    <p:extLst>
      <p:ext uri="{BB962C8B-B14F-4D97-AF65-F5344CB8AC3E}">
        <p14:creationId xmlns:p14="http://schemas.microsoft.com/office/powerpoint/2010/main" xmlns="" val="82715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8AA84D-2A71-4085-9AF4-4C07CB6544DD}" type="slidenum">
              <a:rPr lang="zh-CN" altLang="en-US" smtClean="0"/>
              <a:pPr/>
              <a:t>1</a:t>
            </a:fld>
            <a:endParaRPr lang="zh-CN" altLang="en-US"/>
          </a:p>
        </p:txBody>
      </p:sp>
    </p:spTree>
    <p:extLst>
      <p:ext uri="{BB962C8B-B14F-4D97-AF65-F5344CB8AC3E}">
        <p14:creationId xmlns:p14="http://schemas.microsoft.com/office/powerpoint/2010/main" xmlns="" val="3663841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Picture 2" descr="F:\公司项目\2014项目\用友\2015年PPT模版\存图\10.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图片 4" descr="政务业务品牌线版2.png"/>
          <p:cNvPicPr>
            <a:picLocks noChangeAspect="1"/>
          </p:cNvPicPr>
          <p:nvPr userDrawn="1"/>
        </p:nvPicPr>
        <p:blipFill>
          <a:blip r:embed="rId3"/>
          <a:stretch>
            <a:fillRect/>
          </a:stretch>
        </p:blipFill>
        <p:spPr>
          <a:xfrm>
            <a:off x="7561282" y="214290"/>
            <a:ext cx="1368436" cy="285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382000" y="195263"/>
            <a:ext cx="56991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p:nvPr userDrawn="1"/>
        </p:nvSpPr>
        <p:spPr>
          <a:xfrm>
            <a:off x="0" y="6716713"/>
            <a:ext cx="9144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5" name="TextBox 3"/>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A6A6A6"/>
                </a:solidFill>
                <a:cs typeface="Arial" charset="0"/>
              </a:rPr>
              <a:t>yonyou software Co., Ltd.</a:t>
            </a:r>
            <a:endParaRPr lang="zh-CN" altLang="en-US" sz="700" b="1" smtClean="0">
              <a:solidFill>
                <a:srgbClr val="A6A6A6"/>
              </a:solidFill>
              <a:cs typeface="Arial" charset="0"/>
            </a:endParaRPr>
          </a:p>
        </p:txBody>
      </p:sp>
      <p:sp>
        <p:nvSpPr>
          <p:cNvPr id="7" name="标题 1"/>
          <p:cNvSpPr>
            <a:spLocks noGrp="1"/>
          </p:cNvSpPr>
          <p:nvPr>
            <p:ph type="title"/>
          </p:nvPr>
        </p:nvSpPr>
        <p:spPr>
          <a:xfrm>
            <a:off x="304912" y="152486"/>
            <a:ext cx="7391422" cy="424717"/>
          </a:xfrm>
          <a:prstGeom prst="rect">
            <a:avLst/>
          </a:prstGeom>
        </p:spPr>
        <p:txBody>
          <a:bodyPr/>
          <a:lstStyle>
            <a:lvl1pPr algn="l">
              <a:defRPr sz="240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58096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 name="Picture 4" descr="E:\yinfeifei\2013年工作项目\yonyou用友 2013\用友 集团品推\集团PPT模版2013\软件园版\png\12.png"/>
          <p:cNvPicPr>
            <a:picLocks noChangeAspect="1" noChangeArrowheads="1"/>
          </p:cNvPicPr>
          <p:nvPr userDrawn="1"/>
        </p:nvPicPr>
        <p:blipFill>
          <a:blip r:embed="rId2">
            <a:extLst>
              <a:ext uri="{28A0092B-C50C-407E-A947-70E740481C1C}">
                <a14:useLocalDpi xmlns:a14="http://schemas.microsoft.com/office/drawing/2010/main" xmlns="" val="0"/>
              </a:ext>
            </a:extLst>
          </a:blip>
          <a:srcRect b="11415"/>
          <a:stretch>
            <a:fillRect/>
          </a:stretch>
        </p:blipFill>
        <p:spPr bwMode="auto">
          <a:xfrm>
            <a:off x="0" y="3956050"/>
            <a:ext cx="9144000" cy="290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E:\yinfeifei\2013年工作项目\yonyou用友 2013\用友 集团品推\集团PPT模版2013\软件园版\png\l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619375" y="2514600"/>
            <a:ext cx="4214813"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FFFFFF"/>
                </a:solidFill>
                <a:cs typeface="Arial" charset="0"/>
              </a:rPr>
              <a:t>yonyou software Co., Ltd.</a:t>
            </a:r>
            <a:endParaRPr lang="zh-CN" altLang="en-US" sz="700" b="1" smtClean="0">
              <a:solidFill>
                <a:srgbClr val="FFFFFF"/>
              </a:solidFill>
              <a:cs typeface="Arial" charset="0"/>
            </a:endParaRPr>
          </a:p>
        </p:txBody>
      </p:sp>
    </p:spTree>
    <p:extLst>
      <p:ext uri="{BB962C8B-B14F-4D97-AF65-F5344CB8AC3E}">
        <p14:creationId xmlns:p14="http://schemas.microsoft.com/office/powerpoint/2010/main" xmlns="" val="74724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png\5.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316913" y="188913"/>
            <a:ext cx="582612"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2"/>
          <p:cNvSpPr txBox="1">
            <a:spLocks noChangeArrowheads="1"/>
          </p:cNvSpPr>
          <p:nvPr userDrawn="1"/>
        </p:nvSpPr>
        <p:spPr bwMode="auto">
          <a:xfrm>
            <a:off x="7680325" y="6567488"/>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A6A6A6"/>
                </a:solidFill>
                <a:cs typeface="Arial" charset="0"/>
              </a:rPr>
              <a:t>yonyou software Co., Ltd.</a:t>
            </a:r>
            <a:endParaRPr lang="zh-CN" altLang="en-US" sz="700" b="1" smtClean="0">
              <a:solidFill>
                <a:srgbClr val="A6A6A6"/>
              </a:solidFill>
              <a:cs typeface="Arial" charset="0"/>
            </a:endParaRPr>
          </a:p>
        </p:txBody>
      </p:sp>
      <p:sp>
        <p:nvSpPr>
          <p:cNvPr id="4" name="标题 1"/>
          <p:cNvSpPr>
            <a:spLocks noGrp="1"/>
          </p:cNvSpPr>
          <p:nvPr>
            <p:ph type="title"/>
          </p:nvPr>
        </p:nvSpPr>
        <p:spPr>
          <a:xfrm>
            <a:off x="304912" y="152486"/>
            <a:ext cx="7391422" cy="424717"/>
          </a:xfrm>
          <a:prstGeom prst="rect">
            <a:avLst/>
          </a:prstGeom>
        </p:spPr>
        <p:txBody>
          <a:bodyPr/>
          <a:lstStyle>
            <a:lvl1pPr algn="l">
              <a:defRPr sz="240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382286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2" descr="F:\公司项目\2014项目\用友\2015年PPT模版\存图\10.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descr="政务业务品牌线版2.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561263" y="214313"/>
            <a:ext cx="136842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36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4" descr="F:\公司项目\2014项目\用友\2015年PPT模版\存图\7.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5" name="图片 4" descr="政务业务品牌线版2.png"/>
          <p:cNvPicPr>
            <a:picLocks noChangeAspect="1"/>
          </p:cNvPicPr>
          <p:nvPr userDrawn="1"/>
        </p:nvPicPr>
        <p:blipFill>
          <a:blip r:embed="rId3"/>
          <a:stretch>
            <a:fillRect/>
          </a:stretch>
        </p:blipFill>
        <p:spPr>
          <a:xfrm>
            <a:off x="7561282" y="214290"/>
            <a:ext cx="1368436" cy="285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Picture 4" descr="F:\公司项目\2014项目\用友\2015年PPT模版\存图\7.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标题 1"/>
          <p:cNvSpPr>
            <a:spLocks noGrp="1"/>
          </p:cNvSpPr>
          <p:nvPr>
            <p:ph type="title"/>
          </p:nvPr>
        </p:nvSpPr>
        <p:spPr>
          <a:xfrm>
            <a:off x="228600" y="188913"/>
            <a:ext cx="8229600" cy="418058"/>
          </a:xfrm>
          <a:prstGeom prst="rect">
            <a:avLst/>
          </a:prstGeom>
        </p:spPr>
        <p:txBody>
          <a:bodyPr/>
          <a:lstStyle>
            <a:lvl1pPr algn="l">
              <a:defRPr sz="2000">
                <a:solidFill>
                  <a:srgbClr val="E60012"/>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pic>
        <p:nvPicPr>
          <p:cNvPr id="5" name="图片 4" descr="政务业务品牌线版2.png"/>
          <p:cNvPicPr>
            <a:picLocks noChangeAspect="1"/>
          </p:cNvPicPr>
          <p:nvPr userDrawn="1"/>
        </p:nvPicPr>
        <p:blipFill>
          <a:blip r:embed="rId3"/>
          <a:stretch>
            <a:fillRect/>
          </a:stretch>
        </p:blipFill>
        <p:spPr>
          <a:xfrm>
            <a:off x="7561282" y="214290"/>
            <a:ext cx="1368436" cy="2857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027" name="Picture 3" descr="F:\公司项目\2014项目\用友\2015年PPT模版\存图\12.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3" name="Picture 2" descr="E:\yinfeifei\2012年工作项目\UFIDA用友 2012\用友 集团品推\李 莉\集团PPT模版2013\软件园版\png\9.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28600" y="195263"/>
            <a:ext cx="56991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A6A6A6"/>
                </a:solidFill>
                <a:cs typeface="Arial" charset="0"/>
              </a:rPr>
              <a:t>yonyou software Co., Ltd.</a:t>
            </a:r>
            <a:endParaRPr lang="zh-CN" altLang="en-US" sz="700" b="1" smtClean="0">
              <a:solidFill>
                <a:srgbClr val="A6A6A6"/>
              </a:solidFill>
              <a:cs typeface="Arial" charset="0"/>
            </a:endParaRPr>
          </a:p>
        </p:txBody>
      </p:sp>
      <p:sp>
        <p:nvSpPr>
          <p:cNvPr id="11" name="标题占位符 1"/>
          <p:cNvSpPr>
            <a:spLocks noGrp="1" noChangeArrowheads="1"/>
          </p:cNvSpPr>
          <p:nvPr>
            <p:ph type="title"/>
          </p:nvPr>
        </p:nvSpPr>
        <p:spPr bwMode="auto">
          <a:xfrm>
            <a:off x="457200" y="3929065"/>
            <a:ext cx="8229600" cy="792162"/>
          </a:xfrm>
          <a:prstGeom prst="rect">
            <a:avLst/>
          </a:prstGeom>
          <a:noFill/>
          <a:ln>
            <a:noFill/>
          </a:ln>
          <a:extLst/>
        </p:spPr>
        <p:txBody>
          <a:bodyPr vert="horz" wrap="square" lIns="91440" tIns="46800" rIns="91440" bIns="45720" numCol="1" anchor="ctr" anchorCtr="0" compatLnSpc="1">
            <a:prstTxWarp prst="textNoShape">
              <a:avLst/>
            </a:prstTxWarp>
          </a:bodyPr>
          <a:lstStyle>
            <a:lvl1pPr algn="ctr">
              <a:defRPr>
                <a:solidFill>
                  <a:srgbClr val="FF0000"/>
                </a:solidFill>
                <a:latin typeface="+mn-ea"/>
                <a:ea typeface="+mn-ea"/>
              </a:defRPr>
            </a:lvl1pPr>
          </a:lstStyle>
          <a:p>
            <a:pPr lvl="0"/>
            <a:r>
              <a:rPr lang="zh-CN" dirty="0" smtClean="0"/>
              <a:t>单击此处编辑母版标题样式</a:t>
            </a:r>
          </a:p>
        </p:txBody>
      </p:sp>
    </p:spTree>
    <p:extLst>
      <p:ext uri="{BB962C8B-B14F-4D97-AF65-F5344CB8AC3E}">
        <p14:creationId xmlns:p14="http://schemas.microsoft.com/office/powerpoint/2010/main" xmlns="" val="56818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Picture 2" descr="E:\yinfeifei\2012年工作项目\UFIDA用友 2012\用友 集团品推\李 莉\集团PPT模版2013\软件园版\png\5.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990600"/>
            <a:ext cx="9144000" cy="208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28600" y="195263"/>
            <a:ext cx="56991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A6A6A6"/>
                </a:solidFill>
                <a:cs typeface="Arial" charset="0"/>
              </a:rPr>
              <a:t>yonyou software Co., Ltd.</a:t>
            </a:r>
            <a:endParaRPr lang="zh-CN" altLang="en-US" sz="700" b="1" smtClean="0">
              <a:solidFill>
                <a:srgbClr val="A6A6A6"/>
              </a:solidFill>
              <a:cs typeface="Arial" charset="0"/>
            </a:endParaRPr>
          </a:p>
        </p:txBody>
      </p:sp>
      <p:sp>
        <p:nvSpPr>
          <p:cNvPr id="6" name="标题占位符 1"/>
          <p:cNvSpPr>
            <a:spLocks noGrp="1" noChangeArrowheads="1"/>
          </p:cNvSpPr>
          <p:nvPr>
            <p:ph type="title"/>
          </p:nvPr>
        </p:nvSpPr>
        <p:spPr bwMode="auto">
          <a:xfrm>
            <a:off x="457200" y="3352802"/>
            <a:ext cx="8229600" cy="792162"/>
          </a:xfrm>
          <a:prstGeom prst="rect">
            <a:avLst/>
          </a:prstGeom>
          <a:noFill/>
          <a:ln>
            <a:noFill/>
          </a:ln>
          <a:extLst/>
        </p:spPr>
        <p:txBody>
          <a:bodyPr vert="horz" wrap="square" lIns="91440" tIns="46800" rIns="91440" bIns="45720" numCol="1" anchor="ctr" anchorCtr="0" compatLnSpc="1">
            <a:prstTxWarp prst="textNoShape">
              <a:avLst/>
            </a:prstTxWarp>
          </a:bodyPr>
          <a:lstStyle>
            <a:lvl1pPr algn="ctr">
              <a:defRPr>
                <a:solidFill>
                  <a:srgbClr val="FF0000"/>
                </a:solidFill>
                <a:latin typeface="+mn-ea"/>
                <a:ea typeface="+mn-ea"/>
              </a:defRPr>
            </a:lvl1pPr>
          </a:lstStyle>
          <a:p>
            <a:pPr lvl="0"/>
            <a:r>
              <a:rPr lang="zh-CN" dirty="0" smtClean="0"/>
              <a:t>单击此处编辑母版标题样式</a:t>
            </a:r>
          </a:p>
        </p:txBody>
      </p:sp>
    </p:spTree>
    <p:extLst>
      <p:ext uri="{BB962C8B-B14F-4D97-AF65-F5344CB8AC3E}">
        <p14:creationId xmlns:p14="http://schemas.microsoft.com/office/powerpoint/2010/main" xmlns="" val="55585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7" descr="E:\yinfeifei\2012年工作项目\UFIDA用友 2012\用友大企业私有云 李凯\9.4传统企业电商之路PPT美化\png\5.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525" y="0"/>
            <a:ext cx="9153525"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5"/>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382000" y="195263"/>
            <a:ext cx="56991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A6A6A6"/>
                </a:solidFill>
                <a:cs typeface="Arial" charset="0"/>
              </a:rPr>
              <a:t>yonyou software Co., Ltd.</a:t>
            </a:r>
            <a:endParaRPr lang="zh-CN" altLang="en-US" sz="700" b="1" smtClean="0">
              <a:solidFill>
                <a:srgbClr val="A6A6A6"/>
              </a:solidFill>
              <a:cs typeface="Arial" charset="0"/>
            </a:endParaRPr>
          </a:p>
        </p:txBody>
      </p:sp>
    </p:spTree>
    <p:extLst>
      <p:ext uri="{BB962C8B-B14F-4D97-AF65-F5344CB8AC3E}">
        <p14:creationId xmlns:p14="http://schemas.microsoft.com/office/powerpoint/2010/main" xmlns="" val="42435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382000" y="195263"/>
            <a:ext cx="56991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138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3" descr="E:\yinfeifei\2012年工作项目\UFIDA用友 2012\用友 集团品推\李 莉\集团PPT模版2013\软件园版\png\10.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539750"/>
            <a:ext cx="9144000" cy="16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5"/>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382000" y="195263"/>
            <a:ext cx="56991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userDrawn="1"/>
        </p:nvSpPr>
        <p:spPr>
          <a:xfrm>
            <a:off x="0" y="6716713"/>
            <a:ext cx="9144000" cy="150812"/>
          </a:xfrm>
          <a:prstGeom prst="rect">
            <a:avLst/>
          </a:prstGeom>
          <a:solidFill>
            <a:srgbClr val="C800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6" name="TextBox 4"/>
          <p:cNvSpPr txBox="1">
            <a:spLocks noChangeArrowheads="1"/>
          </p:cNvSpPr>
          <p:nvPr userDrawn="1"/>
        </p:nvSpPr>
        <p:spPr bwMode="auto">
          <a:xfrm>
            <a:off x="7680325" y="6477000"/>
            <a:ext cx="1284288" cy="200025"/>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fontAlgn="base" hangingPunct="1">
              <a:spcBef>
                <a:spcPct val="0"/>
              </a:spcBef>
              <a:spcAft>
                <a:spcPct val="0"/>
              </a:spcAft>
              <a:defRPr/>
            </a:pPr>
            <a:r>
              <a:rPr lang="en-US" altLang="zh-CN" sz="700" b="1" smtClean="0">
                <a:solidFill>
                  <a:srgbClr val="A6A6A6"/>
                </a:solidFill>
                <a:cs typeface="Arial" charset="0"/>
              </a:rPr>
              <a:t>yonyou software Co., Ltd.</a:t>
            </a:r>
            <a:endParaRPr lang="zh-CN" altLang="en-US" sz="700" b="1" smtClean="0">
              <a:solidFill>
                <a:srgbClr val="A6A6A6"/>
              </a:solidFill>
              <a:cs typeface="Arial" charset="0"/>
            </a:endParaRPr>
          </a:p>
        </p:txBody>
      </p:sp>
      <p:sp>
        <p:nvSpPr>
          <p:cNvPr id="8" name="标题 1"/>
          <p:cNvSpPr>
            <a:spLocks noGrp="1"/>
          </p:cNvSpPr>
          <p:nvPr>
            <p:ph type="title"/>
          </p:nvPr>
        </p:nvSpPr>
        <p:spPr>
          <a:xfrm>
            <a:off x="304912" y="152486"/>
            <a:ext cx="7391422" cy="424717"/>
          </a:xfrm>
          <a:prstGeom prst="rect">
            <a:avLst/>
          </a:prstGeom>
        </p:spPr>
        <p:txBody>
          <a:bodyPr/>
          <a:lstStyle>
            <a:lvl1pPr algn="l">
              <a:defRPr sz="240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1240476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5.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947500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Lst>
  <p:txStyles>
    <p:titleStyle>
      <a:lvl1pPr algn="l" rtl="0" eaLnBrk="0" fontAlgn="base" hangingPunct="0">
        <a:spcBef>
          <a:spcPct val="0"/>
        </a:spcBef>
        <a:spcAft>
          <a:spcPct val="0"/>
        </a:spcAft>
        <a:defRPr sz="2800">
          <a:solidFill>
            <a:srgbClr val="C00000"/>
          </a:solidFill>
          <a:latin typeface="+mj-lt"/>
          <a:ea typeface="+mj-ea"/>
          <a:cs typeface="+mj-cs"/>
        </a:defRPr>
      </a:lvl1pPr>
      <a:lvl2pPr algn="l" rtl="0" eaLnBrk="0" fontAlgn="base" hangingPunct="0">
        <a:spcBef>
          <a:spcPct val="0"/>
        </a:spcBef>
        <a:spcAft>
          <a:spcPct val="0"/>
        </a:spcAft>
        <a:defRPr sz="2800">
          <a:solidFill>
            <a:srgbClr val="C00000"/>
          </a:solidFill>
          <a:latin typeface="Calibri" pitchFamily="34" charset="0"/>
          <a:ea typeface="黑体" pitchFamily="2" charset="-122"/>
        </a:defRPr>
      </a:lvl2pPr>
      <a:lvl3pPr algn="l" rtl="0" eaLnBrk="0" fontAlgn="base" hangingPunct="0">
        <a:spcBef>
          <a:spcPct val="0"/>
        </a:spcBef>
        <a:spcAft>
          <a:spcPct val="0"/>
        </a:spcAft>
        <a:defRPr sz="2800">
          <a:solidFill>
            <a:srgbClr val="C00000"/>
          </a:solidFill>
          <a:latin typeface="Calibri" pitchFamily="34" charset="0"/>
          <a:ea typeface="黑体" pitchFamily="2" charset="-122"/>
        </a:defRPr>
      </a:lvl3pPr>
      <a:lvl4pPr algn="l" rtl="0" eaLnBrk="0" fontAlgn="base" hangingPunct="0">
        <a:spcBef>
          <a:spcPct val="0"/>
        </a:spcBef>
        <a:spcAft>
          <a:spcPct val="0"/>
        </a:spcAft>
        <a:defRPr sz="2800">
          <a:solidFill>
            <a:srgbClr val="C00000"/>
          </a:solidFill>
          <a:latin typeface="Calibri" pitchFamily="34" charset="0"/>
          <a:ea typeface="黑体" pitchFamily="2" charset="-122"/>
        </a:defRPr>
      </a:lvl4pPr>
      <a:lvl5pPr algn="l" rtl="0" eaLnBrk="0" fontAlgn="base" hangingPunct="0">
        <a:spcBef>
          <a:spcPct val="0"/>
        </a:spcBef>
        <a:spcAft>
          <a:spcPct val="0"/>
        </a:spcAft>
        <a:defRPr sz="2800">
          <a:solidFill>
            <a:srgbClr val="C00000"/>
          </a:solidFill>
          <a:latin typeface="Calibri" pitchFamily="34" charset="0"/>
          <a:ea typeface="黑体" pitchFamily="2" charset="-122"/>
        </a:defRPr>
      </a:lvl5pPr>
      <a:lvl6pPr marL="457200" algn="l" rtl="0" eaLnBrk="0" fontAlgn="base" hangingPunct="0">
        <a:spcBef>
          <a:spcPct val="0"/>
        </a:spcBef>
        <a:spcAft>
          <a:spcPct val="0"/>
        </a:spcAft>
        <a:defRPr sz="2800">
          <a:solidFill>
            <a:srgbClr val="C00000"/>
          </a:solidFill>
          <a:latin typeface="Calibri" pitchFamily="34" charset="0"/>
          <a:ea typeface="黑体" pitchFamily="2" charset="-122"/>
        </a:defRPr>
      </a:lvl6pPr>
      <a:lvl7pPr marL="914400" algn="l" rtl="0" eaLnBrk="0" fontAlgn="base" hangingPunct="0">
        <a:spcBef>
          <a:spcPct val="0"/>
        </a:spcBef>
        <a:spcAft>
          <a:spcPct val="0"/>
        </a:spcAft>
        <a:defRPr sz="2800">
          <a:solidFill>
            <a:srgbClr val="C00000"/>
          </a:solidFill>
          <a:latin typeface="Calibri" pitchFamily="34" charset="0"/>
          <a:ea typeface="黑体" pitchFamily="2" charset="-122"/>
        </a:defRPr>
      </a:lvl7pPr>
      <a:lvl8pPr marL="1371600" algn="l" rtl="0" eaLnBrk="0" fontAlgn="base" hangingPunct="0">
        <a:spcBef>
          <a:spcPct val="0"/>
        </a:spcBef>
        <a:spcAft>
          <a:spcPct val="0"/>
        </a:spcAft>
        <a:defRPr sz="2800">
          <a:solidFill>
            <a:srgbClr val="C00000"/>
          </a:solidFill>
          <a:latin typeface="Calibri" pitchFamily="34" charset="0"/>
          <a:ea typeface="黑体" pitchFamily="2" charset="-122"/>
        </a:defRPr>
      </a:lvl8pPr>
      <a:lvl9pPr marL="1828800" algn="l" rtl="0" eaLnBrk="0" fontAlgn="base" hangingPunct="0">
        <a:spcBef>
          <a:spcPct val="0"/>
        </a:spcBef>
        <a:spcAft>
          <a:spcPct val="0"/>
        </a:spcAft>
        <a:defRPr sz="2800">
          <a:solidFill>
            <a:srgbClr val="C00000"/>
          </a:solidFill>
          <a:latin typeface="Calibri" pitchFamily="34" charset="0"/>
          <a:ea typeface="黑体" pitchFamily="2" charset="-122"/>
        </a:defRPr>
      </a:lvl9pPr>
    </p:titleStyle>
    <p:bodyStyle>
      <a:lvl1pPr marL="342900" indent="-342900" algn="l" rtl="0" eaLnBrk="0" fontAlgn="base" hangingPunct="0">
        <a:spcBef>
          <a:spcPct val="20000"/>
        </a:spcBef>
        <a:spcAft>
          <a:spcPct val="0"/>
        </a:spcAft>
        <a:buSzPct val="90000"/>
        <a:buBlip>
          <a:blip r:embed="rId11"/>
        </a:buBlip>
        <a:defRPr sz="20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2"/>
        </a:buBlip>
        <a:defRPr sz="2800">
          <a:solidFill>
            <a:schemeClr val="tx1"/>
          </a:solidFill>
          <a:latin typeface="+mn-lt"/>
          <a:ea typeface="+mn-ea"/>
        </a:defRPr>
      </a:lvl2pPr>
      <a:lvl3pPr marL="1143000" indent="-228600" algn="l" rtl="0" eaLnBrk="0" fontAlgn="base" hangingPunct="0">
        <a:spcBef>
          <a:spcPct val="20000"/>
        </a:spcBef>
        <a:spcAft>
          <a:spcPct val="0"/>
        </a:spcAft>
        <a:buSzPct val="50000"/>
        <a:buBlip>
          <a:blip r:embed="rId12"/>
        </a:buBlip>
        <a:defRPr sz="16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642910" y="1340768"/>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spcBef>
                <a:spcPct val="0"/>
              </a:spcBef>
              <a:defRPr/>
            </a:pPr>
            <a:r>
              <a:rPr lang="zh-CN" altLang="en-US" sz="3600" dirty="0" smtClean="0"/>
              <a:t>平顶山学院网上报账人员操作培训</a:t>
            </a:r>
            <a:endParaRPr lang="zh-CN" altLang="en-US" sz="3600" dirty="0"/>
          </a:p>
        </p:txBody>
      </p:sp>
      <p:sp>
        <p:nvSpPr>
          <p:cNvPr id="5" name="标题 1"/>
          <p:cNvSpPr txBox="1">
            <a:spLocks/>
          </p:cNvSpPr>
          <p:nvPr/>
        </p:nvSpPr>
        <p:spPr>
          <a:xfrm>
            <a:off x="2000232" y="2786058"/>
            <a:ext cx="5883448" cy="792088"/>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nSpc>
                <a:spcPct val="150000"/>
              </a:lnSpc>
              <a:spcBef>
                <a:spcPct val="0"/>
              </a:spcBef>
              <a:defRPr/>
            </a:pPr>
            <a:r>
              <a:rPr lang="en-US" altLang="zh-CN" dirty="0" smtClean="0"/>
              <a:t>—— </a:t>
            </a:r>
            <a:r>
              <a:rPr lang="zh-CN" altLang="en-US" dirty="0" smtClean="0"/>
              <a:t>延伸</a:t>
            </a:r>
            <a:r>
              <a:rPr lang="zh-CN" altLang="en-US" dirty="0"/>
              <a:t>管理  统一服务</a:t>
            </a:r>
          </a:p>
        </p:txBody>
      </p:sp>
      <p:sp>
        <p:nvSpPr>
          <p:cNvPr id="6" name="标题 1"/>
          <p:cNvSpPr txBox="1">
            <a:spLocks/>
          </p:cNvSpPr>
          <p:nvPr/>
        </p:nvSpPr>
        <p:spPr>
          <a:xfrm>
            <a:off x="4716016" y="4221088"/>
            <a:ext cx="3642198" cy="1565366"/>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lvl="0">
              <a:lnSpc>
                <a:spcPct val="150000"/>
              </a:lnSpc>
              <a:spcBef>
                <a:spcPct val="0"/>
              </a:spcBef>
            </a:pPr>
            <a:r>
              <a:rPr lang="zh-CN" altLang="en-US" sz="2000" b="1" dirty="0" smtClean="0">
                <a:solidFill>
                  <a:schemeClr val="tx1">
                    <a:lumMod val="75000"/>
                    <a:lumOff val="25000"/>
                  </a:schemeClr>
                </a:solidFill>
                <a:cs typeface="+mj-cs"/>
              </a:rPr>
              <a:t>平顶山市心友软件有限公司</a:t>
            </a:r>
            <a:endParaRPr lang="en-US" altLang="zh-CN" sz="2000" b="1" dirty="0" smtClean="0">
              <a:solidFill>
                <a:schemeClr val="tx1">
                  <a:lumMod val="75000"/>
                  <a:lumOff val="25000"/>
                </a:schemeClr>
              </a:solidFill>
              <a:cs typeface="+mj-cs"/>
            </a:endParaRPr>
          </a:p>
          <a:p>
            <a:pPr lvl="0">
              <a:lnSpc>
                <a:spcPct val="150000"/>
              </a:lnSpc>
              <a:spcBef>
                <a:spcPct val="0"/>
              </a:spcBef>
            </a:pPr>
            <a:r>
              <a:rPr lang="zh-CN" altLang="en-US" sz="2000" b="1" dirty="0" smtClean="0">
                <a:solidFill>
                  <a:schemeClr val="tx1">
                    <a:lumMod val="75000"/>
                    <a:lumOff val="25000"/>
                  </a:schemeClr>
                </a:solidFill>
                <a:cs typeface="+mj-cs"/>
              </a:rPr>
              <a:t>李晓伟</a:t>
            </a:r>
          </a:p>
          <a:p>
            <a:pPr lvl="0">
              <a:lnSpc>
                <a:spcPct val="150000"/>
              </a:lnSpc>
              <a:spcBef>
                <a:spcPct val="0"/>
              </a:spcBef>
            </a:pPr>
            <a:r>
              <a:rPr lang="en-US" altLang="zh-CN" sz="2000" b="1" dirty="0" smtClean="0">
                <a:solidFill>
                  <a:schemeClr val="tx1">
                    <a:lumMod val="75000"/>
                    <a:lumOff val="25000"/>
                  </a:schemeClr>
                </a:solidFill>
                <a:cs typeface="+mj-cs"/>
              </a:rPr>
              <a:t>2016</a:t>
            </a:r>
            <a:r>
              <a:rPr lang="zh-CN" altLang="en-US" sz="2000" b="1" dirty="0" smtClean="0">
                <a:solidFill>
                  <a:schemeClr val="tx1">
                    <a:lumMod val="75000"/>
                    <a:lumOff val="25000"/>
                  </a:schemeClr>
                </a:solidFill>
                <a:cs typeface="+mj-cs"/>
              </a:rPr>
              <a:t>年</a:t>
            </a:r>
            <a:r>
              <a:rPr lang="en-US" altLang="zh-CN" sz="2000" b="1" dirty="0" smtClean="0">
                <a:solidFill>
                  <a:schemeClr val="tx1">
                    <a:lumMod val="75000"/>
                    <a:lumOff val="25000"/>
                  </a:schemeClr>
                </a:solidFill>
                <a:cs typeface="+mj-cs"/>
              </a:rPr>
              <a:t>8</a:t>
            </a:r>
            <a:r>
              <a:rPr lang="zh-CN" altLang="en-US" sz="2000" b="1" dirty="0" smtClean="0">
                <a:solidFill>
                  <a:schemeClr val="tx1">
                    <a:lumMod val="75000"/>
                    <a:lumOff val="25000"/>
                  </a:schemeClr>
                </a:solidFill>
                <a:cs typeface="+mj-cs"/>
              </a:rPr>
              <a:t>月</a:t>
            </a:r>
            <a:endParaRPr kumimoji="0" lang="zh-CN" altLang="en-US" sz="2000" b="1" i="0" u="none" strike="noStrike" kern="1200" cap="none" spc="0" normalizeH="0" baseline="0" noProof="0" dirty="0">
              <a:ln>
                <a:noFill/>
              </a:ln>
              <a:solidFill>
                <a:schemeClr val="tx1">
                  <a:lumMod val="75000"/>
                  <a:lumOff val="25000"/>
                </a:schemeClr>
              </a:solidFill>
              <a:effectLst/>
              <a:uLnTx/>
              <a:uFillTx/>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1000100" y="1714488"/>
            <a:ext cx="7215238" cy="1569660"/>
          </a:xfrm>
          <a:prstGeom prst="rect">
            <a:avLst/>
          </a:prstGeom>
          <a:noFill/>
        </p:spPr>
        <p:txBody>
          <a:bodyPr wrap="square" rtlCol="0">
            <a:spAutoFit/>
          </a:bodyPr>
          <a:lstStyle/>
          <a:p>
            <a:pPr>
              <a:lnSpc>
                <a:spcPct val="150000"/>
              </a:lnSpc>
            </a:pPr>
            <a:r>
              <a:rPr lang="en-US" altLang="zh-CN" sz="3200" dirty="0" smtClean="0">
                <a:solidFill>
                  <a:srgbClr val="0070C0"/>
                </a:solidFill>
                <a:latin typeface="华文中宋" pitchFamily="2" charset="-122"/>
                <a:ea typeface="华文中宋" pitchFamily="2" charset="-122"/>
              </a:rPr>
              <a:t>5</a:t>
            </a:r>
            <a:r>
              <a:rPr lang="zh-CN" altLang="en-US" sz="3200" dirty="0" smtClean="0">
                <a:solidFill>
                  <a:srgbClr val="0070C0"/>
                </a:solidFill>
                <a:latin typeface="华文中宋" pitchFamily="2" charset="-122"/>
                <a:ea typeface="华文中宋" pitchFamily="2" charset="-122"/>
              </a:rPr>
              <a:t>、报账人员可以随时查看历史报销数据和报销进度。</a:t>
            </a:r>
            <a:endParaRPr lang="zh-CN" altLang="en-US" sz="3200"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1000100" y="1714488"/>
            <a:ext cx="7215238" cy="2308324"/>
          </a:xfrm>
          <a:prstGeom prst="rect">
            <a:avLst/>
          </a:prstGeom>
          <a:noFill/>
        </p:spPr>
        <p:txBody>
          <a:bodyPr wrap="square" rtlCol="0">
            <a:spAutoFit/>
          </a:bodyPr>
          <a:lstStyle/>
          <a:p>
            <a:pPr>
              <a:lnSpc>
                <a:spcPct val="150000"/>
              </a:lnSpc>
            </a:pPr>
            <a:r>
              <a:rPr lang="en-US" altLang="zh-CN" sz="3200" dirty="0" smtClean="0">
                <a:solidFill>
                  <a:srgbClr val="0070C0"/>
                </a:solidFill>
                <a:latin typeface="华文中宋" pitchFamily="2" charset="-122"/>
                <a:ea typeface="华文中宋" pitchFamily="2" charset="-122"/>
              </a:rPr>
              <a:t>6</a:t>
            </a:r>
            <a:r>
              <a:rPr lang="zh-CN" altLang="en-US" sz="3200" dirty="0" smtClean="0">
                <a:solidFill>
                  <a:srgbClr val="0070C0"/>
                </a:solidFill>
                <a:latin typeface="华文中宋" pitchFamily="2" charset="-122"/>
                <a:ea typeface="华文中宋" pitchFamily="2" charset="-122"/>
              </a:rPr>
              <a:t>、报账人员可以通过网上报销系统查询个人相关的财务数据，比如：个人借款、指标余额、指标明细账等。</a:t>
            </a:r>
            <a:endParaRPr lang="zh-CN" altLang="en-US" sz="3200"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8600" y="188913"/>
            <a:ext cx="8229600" cy="81119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FF0000"/>
                </a:solidFill>
                <a:effectLst/>
                <a:uLnTx/>
                <a:uFillTx/>
                <a:latin typeface="+mj-lt"/>
                <a:ea typeface="+mj-ea"/>
                <a:cs typeface="+mj-cs"/>
              </a:rPr>
              <a:t>培训大纲</a:t>
            </a:r>
            <a:endParaRPr kumimoji="0" lang="zh-CN" alt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TextBox 2"/>
          <p:cNvSpPr txBox="1"/>
          <p:nvPr/>
        </p:nvSpPr>
        <p:spPr>
          <a:xfrm>
            <a:off x="1357290" y="1357298"/>
            <a:ext cx="6000792"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一、网上报账系统业务流程</a:t>
            </a:r>
            <a:endParaRPr lang="zh-CN" altLang="en-US" sz="3600" b="1" dirty="0">
              <a:solidFill>
                <a:srgbClr val="7030A0"/>
              </a:solidFill>
              <a:latin typeface="华文中宋" pitchFamily="2" charset="-122"/>
              <a:ea typeface="华文中宋" pitchFamily="2" charset="-122"/>
            </a:endParaRPr>
          </a:p>
        </p:txBody>
      </p:sp>
      <p:sp>
        <p:nvSpPr>
          <p:cNvPr id="4" name="TextBox 3"/>
          <p:cNvSpPr txBox="1"/>
          <p:nvPr/>
        </p:nvSpPr>
        <p:spPr>
          <a:xfrm>
            <a:off x="1357290" y="2428868"/>
            <a:ext cx="6286544"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二、网上报账系统功能与作用</a:t>
            </a:r>
            <a:endParaRPr lang="zh-CN" altLang="en-US" sz="3600" b="1" dirty="0">
              <a:solidFill>
                <a:srgbClr val="7030A0"/>
              </a:solidFill>
              <a:latin typeface="华文中宋" pitchFamily="2" charset="-122"/>
              <a:ea typeface="华文中宋" pitchFamily="2" charset="-122"/>
            </a:endParaRPr>
          </a:p>
        </p:txBody>
      </p:sp>
      <p:sp>
        <p:nvSpPr>
          <p:cNvPr id="5" name="TextBox 4"/>
          <p:cNvSpPr txBox="1"/>
          <p:nvPr/>
        </p:nvSpPr>
        <p:spPr>
          <a:xfrm>
            <a:off x="1428728" y="3429000"/>
            <a:ext cx="6215106" cy="646331"/>
          </a:xfrm>
          <a:prstGeom prst="rect">
            <a:avLst/>
          </a:prstGeom>
          <a:noFill/>
        </p:spPr>
        <p:txBody>
          <a:bodyPr wrap="square" rtlCol="0">
            <a:spAutoFit/>
          </a:bodyPr>
          <a:lstStyle/>
          <a:p>
            <a:r>
              <a:rPr lang="zh-CN" altLang="en-US" sz="3600" b="1" dirty="0" smtClean="0">
                <a:solidFill>
                  <a:srgbClr val="FF0000"/>
                </a:solidFill>
                <a:latin typeface="华文中宋" pitchFamily="2" charset="-122"/>
                <a:ea typeface="华文中宋" pitchFamily="2" charset="-122"/>
              </a:rPr>
              <a:t>三、网上报账系统操作方法</a:t>
            </a:r>
            <a:endParaRPr lang="zh-CN" altLang="en-US" sz="3600" b="1" dirty="0">
              <a:solidFill>
                <a:srgbClr val="FF000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4524315"/>
          </a:xfrm>
          <a:prstGeom prst="rect">
            <a:avLst/>
          </a:prstGeom>
          <a:noFill/>
        </p:spPr>
        <p:txBody>
          <a:bodyPr wrap="square" rtlCol="0">
            <a:spAutoFit/>
          </a:bodyPr>
          <a:lstStyle/>
          <a:p>
            <a:pPr>
              <a:lnSpc>
                <a:spcPct val="150000"/>
              </a:lnSpc>
            </a:pPr>
            <a:r>
              <a:rPr lang="en-US" altLang="zh-CN" sz="3200" dirty="0" smtClean="0">
                <a:solidFill>
                  <a:srgbClr val="FF0000"/>
                </a:solidFill>
              </a:rPr>
              <a:t>1</a:t>
            </a:r>
            <a:r>
              <a:rPr lang="zh-CN" altLang="en-US" sz="3200" dirty="0" smtClean="0">
                <a:solidFill>
                  <a:srgbClr val="FF0000"/>
                </a:solidFill>
              </a:rPr>
              <a:t>）要求：</a:t>
            </a:r>
            <a:endParaRPr lang="en-US" altLang="zh-CN" sz="3200" dirty="0" smtClean="0">
              <a:solidFill>
                <a:srgbClr val="FF0000"/>
              </a:solidFill>
            </a:endParaRPr>
          </a:p>
          <a:p>
            <a:pPr>
              <a:lnSpc>
                <a:spcPct val="150000"/>
              </a:lnSpc>
            </a:pPr>
            <a:r>
              <a:rPr lang="zh-CN" altLang="en-US" sz="3200" dirty="0" smtClean="0">
                <a:solidFill>
                  <a:srgbClr val="FF0000"/>
                </a:solidFill>
              </a:rPr>
              <a:t>使用网报的计算机</a:t>
            </a:r>
            <a:r>
              <a:rPr lang="zh-CN" altLang="en-US" sz="3200" dirty="0" smtClean="0">
                <a:solidFill>
                  <a:srgbClr val="FF0000"/>
                </a:solidFill>
              </a:rPr>
              <a:t>需要接入平顶山学院校园网；</a:t>
            </a:r>
            <a:endParaRPr lang="en-US" altLang="zh-CN" sz="3200" dirty="0" smtClean="0">
              <a:solidFill>
                <a:srgbClr val="FF0000"/>
              </a:solidFill>
            </a:endParaRPr>
          </a:p>
          <a:p>
            <a:pPr>
              <a:lnSpc>
                <a:spcPct val="150000"/>
              </a:lnSpc>
            </a:pPr>
            <a:r>
              <a:rPr lang="en-US" altLang="zh-CN" sz="3200" dirty="0" smtClean="0">
                <a:solidFill>
                  <a:srgbClr val="FF0000"/>
                </a:solidFill>
              </a:rPr>
              <a:t>2</a:t>
            </a:r>
            <a:r>
              <a:rPr lang="zh-CN" altLang="en-US" sz="3200" dirty="0" smtClean="0">
                <a:solidFill>
                  <a:srgbClr val="FF0000"/>
                </a:solidFill>
              </a:rPr>
              <a:t>）地址：</a:t>
            </a:r>
            <a:endParaRPr lang="en-US" altLang="zh-CN" sz="3200" dirty="0" smtClean="0">
              <a:solidFill>
                <a:srgbClr val="FF0000"/>
              </a:solidFill>
            </a:endParaRPr>
          </a:p>
          <a:p>
            <a:pPr>
              <a:lnSpc>
                <a:spcPct val="150000"/>
              </a:lnSpc>
            </a:pPr>
            <a:r>
              <a:rPr lang="zh-CN" altLang="en-US" sz="3200" dirty="0" smtClean="0">
                <a:solidFill>
                  <a:srgbClr val="FF0000"/>
                </a:solidFill>
              </a:rPr>
              <a:t>平顶山学院</a:t>
            </a:r>
            <a:r>
              <a:rPr lang="zh-CN" altLang="en-US" sz="3200" dirty="0" smtClean="0">
                <a:solidFill>
                  <a:srgbClr val="FF0000"/>
                </a:solidFill>
              </a:rPr>
              <a:t>财务处网站点击</a:t>
            </a:r>
            <a:r>
              <a:rPr lang="en-US" altLang="zh-CN" sz="3200" dirty="0" smtClean="0">
                <a:solidFill>
                  <a:srgbClr val="FF0000"/>
                </a:solidFill>
              </a:rPr>
              <a:t>【</a:t>
            </a:r>
            <a:r>
              <a:rPr lang="zh-CN" altLang="en-US" sz="3200" dirty="0" smtClean="0">
                <a:solidFill>
                  <a:srgbClr val="FF0000"/>
                </a:solidFill>
              </a:rPr>
              <a:t>网络报账</a:t>
            </a:r>
            <a:r>
              <a:rPr lang="en-US" altLang="zh-CN" sz="3200" dirty="0" smtClean="0">
                <a:solidFill>
                  <a:srgbClr val="FF0000"/>
                </a:solidFill>
              </a:rPr>
              <a:t>】</a:t>
            </a:r>
            <a:r>
              <a:rPr lang="zh-CN" altLang="en-US" sz="3200" dirty="0" smtClean="0">
                <a:solidFill>
                  <a:srgbClr val="FF0000"/>
                </a:solidFill>
              </a:rPr>
              <a:t>按钮；</a:t>
            </a:r>
            <a:endParaRPr lang="zh-CN" altLang="en-US" sz="3200" dirty="0">
              <a:solidFill>
                <a:srgbClr val="FF0000"/>
              </a:solidFill>
            </a:endParaRPr>
          </a:p>
        </p:txBody>
      </p:sp>
      <p:sp>
        <p:nvSpPr>
          <p:cNvPr id="4" name="TextBox 3"/>
          <p:cNvSpPr txBox="1"/>
          <p:nvPr/>
        </p:nvSpPr>
        <p:spPr>
          <a:xfrm>
            <a:off x="1071538" y="714356"/>
            <a:ext cx="2428892" cy="523220"/>
          </a:xfrm>
          <a:prstGeom prst="rect">
            <a:avLst/>
          </a:prstGeom>
          <a:noFill/>
        </p:spPr>
        <p:txBody>
          <a:bodyPr wrap="square" rtlCol="0">
            <a:spAutoFit/>
          </a:bodyPr>
          <a:lstStyle/>
          <a:p>
            <a:r>
              <a:rPr lang="en-US" altLang="zh-CN" sz="2800" dirty="0" smtClean="0">
                <a:solidFill>
                  <a:schemeClr val="accent5"/>
                </a:solidFill>
                <a:latin typeface="华文中宋" pitchFamily="2" charset="-122"/>
                <a:ea typeface="华文中宋" pitchFamily="2" charset="-122"/>
              </a:rPr>
              <a:t>1</a:t>
            </a:r>
            <a:r>
              <a:rPr lang="zh-CN" altLang="en-US" sz="2800" dirty="0" smtClean="0">
                <a:solidFill>
                  <a:schemeClr val="accent5"/>
                </a:solidFill>
                <a:latin typeface="华文中宋" pitchFamily="2" charset="-122"/>
                <a:ea typeface="华文中宋" pitchFamily="2" charset="-122"/>
              </a:rPr>
              <a:t>、打开软件</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1027" name="Picture 3"/>
          <p:cNvPicPr>
            <a:picLocks noChangeAspect="1" noChangeArrowheads="1"/>
          </p:cNvPicPr>
          <p:nvPr/>
        </p:nvPicPr>
        <p:blipFill>
          <a:blip r:embed="rId2"/>
          <a:srcRect/>
          <a:stretch>
            <a:fillRect/>
          </a:stretch>
        </p:blipFill>
        <p:spPr bwMode="auto">
          <a:xfrm>
            <a:off x="-512763" y="109538"/>
            <a:ext cx="10171113" cy="6637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2050" name="Picture 2"/>
          <p:cNvPicPr>
            <a:picLocks noChangeAspect="1" noChangeArrowheads="1"/>
          </p:cNvPicPr>
          <p:nvPr/>
        </p:nvPicPr>
        <p:blipFill>
          <a:blip r:embed="rId2"/>
          <a:srcRect/>
          <a:stretch>
            <a:fillRect/>
          </a:stretch>
        </p:blipFill>
        <p:spPr bwMode="auto">
          <a:xfrm>
            <a:off x="1" y="33338"/>
            <a:ext cx="9144000" cy="6789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3074" name="Picture 2"/>
          <p:cNvPicPr>
            <a:picLocks noChangeAspect="1" noChangeArrowheads="1"/>
          </p:cNvPicPr>
          <p:nvPr/>
        </p:nvPicPr>
        <p:blipFill>
          <a:blip r:embed="rId2"/>
          <a:srcRect/>
          <a:stretch>
            <a:fillRect/>
          </a:stretch>
        </p:blipFill>
        <p:spPr bwMode="auto">
          <a:xfrm>
            <a:off x="1" y="0"/>
            <a:ext cx="9144000" cy="6904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4098" name="Picture 2"/>
          <p:cNvPicPr>
            <a:picLocks noChangeAspect="1" noChangeArrowheads="1"/>
          </p:cNvPicPr>
          <p:nvPr/>
        </p:nvPicPr>
        <p:blipFill>
          <a:blip r:embed="rId2"/>
          <a:srcRect/>
          <a:stretch>
            <a:fillRect/>
          </a:stretch>
        </p:blipFill>
        <p:spPr bwMode="auto">
          <a:xfrm>
            <a:off x="1" y="390525"/>
            <a:ext cx="8643966" cy="607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5122" name="Picture 2"/>
          <p:cNvPicPr>
            <a:picLocks noChangeAspect="1" noChangeArrowheads="1"/>
          </p:cNvPicPr>
          <p:nvPr/>
        </p:nvPicPr>
        <p:blipFill>
          <a:blip r:embed="rId2"/>
          <a:srcRect/>
          <a:stretch>
            <a:fillRect/>
          </a:stretch>
        </p:blipFill>
        <p:spPr bwMode="auto">
          <a:xfrm>
            <a:off x="1" y="295275"/>
            <a:ext cx="8215338" cy="6267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6146" name="Picture 2"/>
          <p:cNvPicPr>
            <a:picLocks noChangeAspect="1" noChangeArrowheads="1"/>
          </p:cNvPicPr>
          <p:nvPr/>
        </p:nvPicPr>
        <p:blipFill>
          <a:blip r:embed="rId2"/>
          <a:srcRect/>
          <a:stretch>
            <a:fillRect/>
          </a:stretch>
        </p:blipFill>
        <p:spPr bwMode="auto">
          <a:xfrm>
            <a:off x="0" y="323850"/>
            <a:ext cx="8643966" cy="6210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28600" y="188913"/>
            <a:ext cx="8229600" cy="81119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FF0000"/>
                </a:solidFill>
                <a:effectLst/>
                <a:uLnTx/>
                <a:uFillTx/>
                <a:latin typeface="+mj-lt"/>
                <a:ea typeface="+mj-ea"/>
                <a:cs typeface="+mj-cs"/>
              </a:rPr>
              <a:t>培训大纲</a:t>
            </a:r>
            <a:endParaRPr kumimoji="0" lang="zh-CN" alt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3" name="TextBox 2"/>
          <p:cNvSpPr txBox="1"/>
          <p:nvPr/>
        </p:nvSpPr>
        <p:spPr>
          <a:xfrm>
            <a:off x="1357290" y="1357298"/>
            <a:ext cx="6000792"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一、网上报账系统业务流程</a:t>
            </a:r>
            <a:endParaRPr lang="zh-CN" altLang="en-US" sz="3600" b="1" dirty="0">
              <a:solidFill>
                <a:srgbClr val="7030A0"/>
              </a:solidFill>
              <a:latin typeface="华文中宋" pitchFamily="2" charset="-122"/>
              <a:ea typeface="华文中宋" pitchFamily="2" charset="-122"/>
            </a:endParaRPr>
          </a:p>
        </p:txBody>
      </p:sp>
      <p:sp>
        <p:nvSpPr>
          <p:cNvPr id="4" name="TextBox 3"/>
          <p:cNvSpPr txBox="1"/>
          <p:nvPr/>
        </p:nvSpPr>
        <p:spPr>
          <a:xfrm>
            <a:off x="1357290" y="2428868"/>
            <a:ext cx="6286544"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二、网上报账系统功能与作用</a:t>
            </a:r>
            <a:endParaRPr lang="zh-CN" altLang="en-US" sz="3600" b="1" dirty="0">
              <a:solidFill>
                <a:srgbClr val="7030A0"/>
              </a:solidFill>
              <a:latin typeface="华文中宋" pitchFamily="2" charset="-122"/>
              <a:ea typeface="华文中宋" pitchFamily="2" charset="-122"/>
            </a:endParaRPr>
          </a:p>
        </p:txBody>
      </p:sp>
      <p:sp>
        <p:nvSpPr>
          <p:cNvPr id="5" name="TextBox 4"/>
          <p:cNvSpPr txBox="1"/>
          <p:nvPr/>
        </p:nvSpPr>
        <p:spPr>
          <a:xfrm>
            <a:off x="1428728" y="3429000"/>
            <a:ext cx="6215106"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三、网上报账系统操作方法</a:t>
            </a:r>
            <a:endParaRPr lang="zh-CN" altLang="en-US" sz="3600" b="1" dirty="0">
              <a:solidFill>
                <a:srgbClr val="7030A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7170" name="Picture 2"/>
          <p:cNvPicPr>
            <a:picLocks noChangeAspect="1" noChangeArrowheads="1"/>
          </p:cNvPicPr>
          <p:nvPr/>
        </p:nvPicPr>
        <p:blipFill>
          <a:blip r:embed="rId2"/>
          <a:srcRect/>
          <a:stretch>
            <a:fillRect/>
          </a:stretch>
        </p:blipFill>
        <p:spPr bwMode="auto">
          <a:xfrm>
            <a:off x="0" y="461963"/>
            <a:ext cx="9501222" cy="593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8194" name="Picture 2"/>
          <p:cNvPicPr>
            <a:picLocks noChangeAspect="1" noChangeArrowheads="1"/>
          </p:cNvPicPr>
          <p:nvPr/>
        </p:nvPicPr>
        <p:blipFill>
          <a:blip r:embed="rId2"/>
          <a:srcRect/>
          <a:stretch>
            <a:fillRect/>
          </a:stretch>
        </p:blipFill>
        <p:spPr bwMode="auto">
          <a:xfrm>
            <a:off x="0" y="138113"/>
            <a:ext cx="9144000" cy="6580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9220" name="Picture 4"/>
          <p:cNvPicPr>
            <a:picLocks noChangeAspect="1" noChangeArrowheads="1"/>
          </p:cNvPicPr>
          <p:nvPr/>
        </p:nvPicPr>
        <p:blipFill>
          <a:blip r:embed="rId2"/>
          <a:srcRect/>
          <a:stretch>
            <a:fillRect/>
          </a:stretch>
        </p:blipFill>
        <p:spPr bwMode="auto">
          <a:xfrm>
            <a:off x="-3629026" y="428604"/>
            <a:ext cx="12773026" cy="6105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10242" name="Picture 2"/>
          <p:cNvPicPr>
            <a:picLocks noChangeAspect="1" noChangeArrowheads="1"/>
          </p:cNvPicPr>
          <p:nvPr/>
        </p:nvPicPr>
        <p:blipFill>
          <a:blip r:embed="rId2"/>
          <a:srcRect/>
          <a:stretch>
            <a:fillRect/>
          </a:stretch>
        </p:blipFill>
        <p:spPr bwMode="auto">
          <a:xfrm>
            <a:off x="-857288" y="58737"/>
            <a:ext cx="13000038" cy="6799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046988"/>
          </a:xfrm>
          <a:prstGeom prst="rect">
            <a:avLst/>
          </a:prstGeom>
          <a:noFill/>
        </p:spPr>
        <p:txBody>
          <a:bodyPr wrap="square" rtlCol="0">
            <a:spAutoFit/>
          </a:bodyPr>
          <a:lstStyle/>
          <a:p>
            <a:pPr>
              <a:lnSpc>
                <a:spcPct val="150000"/>
              </a:lnSpc>
            </a:pPr>
            <a:r>
              <a:rPr lang="en-US" altLang="zh-CN" sz="3200" dirty="0" smtClean="0">
                <a:solidFill>
                  <a:srgbClr val="FF0000"/>
                </a:solidFill>
              </a:rPr>
              <a:t>3</a:t>
            </a:r>
            <a:r>
              <a:rPr lang="zh-CN" altLang="en-US" sz="3200" dirty="0" smtClean="0">
                <a:solidFill>
                  <a:srgbClr val="FF0000"/>
                </a:solidFill>
              </a:rPr>
              <a:t>）</a:t>
            </a:r>
            <a:r>
              <a:rPr lang="zh-CN" altLang="en-US" sz="3200" b="1" dirty="0" smtClean="0">
                <a:solidFill>
                  <a:srgbClr val="FF0000"/>
                </a:solidFill>
              </a:rPr>
              <a:t>注意</a:t>
            </a:r>
            <a:r>
              <a:rPr lang="zh-CN" altLang="en-US" sz="3200" dirty="0" smtClean="0">
                <a:solidFill>
                  <a:srgbClr val="FF0000"/>
                </a:solidFill>
              </a:rPr>
              <a:t>：</a:t>
            </a:r>
            <a:endParaRPr lang="en-US" altLang="zh-CN" sz="3200" dirty="0" smtClean="0">
              <a:solidFill>
                <a:srgbClr val="FF0000"/>
              </a:solidFill>
            </a:endParaRPr>
          </a:p>
          <a:p>
            <a:pPr>
              <a:lnSpc>
                <a:spcPct val="150000"/>
              </a:lnSpc>
            </a:pPr>
            <a:r>
              <a:rPr lang="en-US" altLang="zh-CN" sz="3200" dirty="0" smtClean="0">
                <a:solidFill>
                  <a:srgbClr val="FF0000"/>
                </a:solidFill>
              </a:rPr>
              <a:t>     </a:t>
            </a:r>
            <a:r>
              <a:rPr lang="zh-CN" altLang="en-US" sz="3200" dirty="0" smtClean="0">
                <a:solidFill>
                  <a:srgbClr val="FF0000"/>
                </a:solidFill>
              </a:rPr>
              <a:t>以上设置步骤仅在首次登陆报账系统需要设置，下次登陆直接</a:t>
            </a:r>
            <a:r>
              <a:rPr lang="zh-CN" altLang="en-US" sz="3200" dirty="0" smtClean="0">
                <a:solidFill>
                  <a:srgbClr val="FF0000"/>
                </a:solidFill>
              </a:rPr>
              <a:t>打开平顶山学院财务</a:t>
            </a:r>
            <a:r>
              <a:rPr lang="zh-CN" altLang="en-US" sz="3200" dirty="0" smtClean="0">
                <a:solidFill>
                  <a:srgbClr val="FF0000"/>
                </a:solidFill>
              </a:rPr>
              <a:t>处网站</a:t>
            </a:r>
            <a:r>
              <a:rPr lang="zh-CN" altLang="en-US" sz="3200" dirty="0" smtClean="0">
                <a:solidFill>
                  <a:srgbClr val="FF0000"/>
                </a:solidFill>
              </a:rPr>
              <a:t>点击</a:t>
            </a:r>
            <a:r>
              <a:rPr lang="en-US" altLang="zh-CN" sz="3200" dirty="0" smtClean="0">
                <a:solidFill>
                  <a:srgbClr val="FF0000"/>
                </a:solidFill>
              </a:rPr>
              <a:t>【</a:t>
            </a:r>
            <a:r>
              <a:rPr lang="zh-CN" altLang="en-US" sz="3200" dirty="0" smtClean="0">
                <a:solidFill>
                  <a:srgbClr val="FF0000"/>
                </a:solidFill>
              </a:rPr>
              <a:t>网络报账</a:t>
            </a:r>
            <a:r>
              <a:rPr lang="en-US" altLang="zh-CN" sz="3200" dirty="0" smtClean="0">
                <a:solidFill>
                  <a:srgbClr val="FF0000"/>
                </a:solidFill>
              </a:rPr>
              <a:t>】</a:t>
            </a:r>
            <a:r>
              <a:rPr lang="zh-CN" altLang="en-US" sz="3200" dirty="0" smtClean="0">
                <a:solidFill>
                  <a:srgbClr val="FF0000"/>
                </a:solidFill>
              </a:rPr>
              <a:t>即</a:t>
            </a:r>
            <a:r>
              <a:rPr lang="zh-CN" altLang="en-US" sz="3200" dirty="0" smtClean="0">
                <a:solidFill>
                  <a:srgbClr val="FF0000"/>
                </a:solidFill>
              </a:rPr>
              <a:t>可；</a:t>
            </a:r>
            <a:endParaRPr lang="en-US" altLang="zh-CN" sz="3200" dirty="0" smtClean="0">
              <a:solidFill>
                <a:srgbClr val="FF0000"/>
              </a:solidFill>
            </a:endParaRPr>
          </a:p>
        </p:txBody>
      </p:sp>
      <p:sp>
        <p:nvSpPr>
          <p:cNvPr id="4" name="TextBox 3"/>
          <p:cNvSpPr txBox="1"/>
          <p:nvPr/>
        </p:nvSpPr>
        <p:spPr>
          <a:xfrm>
            <a:off x="1071538" y="714356"/>
            <a:ext cx="2428892" cy="523220"/>
          </a:xfrm>
          <a:prstGeom prst="rect">
            <a:avLst/>
          </a:prstGeom>
          <a:noFill/>
        </p:spPr>
        <p:txBody>
          <a:bodyPr wrap="square" rtlCol="0">
            <a:spAutoFit/>
          </a:bodyPr>
          <a:lstStyle/>
          <a:p>
            <a:r>
              <a:rPr lang="en-US" altLang="zh-CN" sz="2800" dirty="0" smtClean="0">
                <a:solidFill>
                  <a:schemeClr val="accent5"/>
                </a:solidFill>
                <a:latin typeface="华文中宋" pitchFamily="2" charset="-122"/>
                <a:ea typeface="华文中宋" pitchFamily="2" charset="-122"/>
              </a:rPr>
              <a:t>1</a:t>
            </a:r>
            <a:r>
              <a:rPr lang="zh-CN" altLang="en-US" sz="2800" dirty="0" smtClean="0">
                <a:solidFill>
                  <a:schemeClr val="accent5"/>
                </a:solidFill>
                <a:latin typeface="华文中宋" pitchFamily="2" charset="-122"/>
                <a:ea typeface="华文中宋" pitchFamily="2" charset="-122"/>
              </a:rPr>
              <a:t>、打开软件</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785652"/>
          </a:xfrm>
          <a:prstGeom prst="rect">
            <a:avLst/>
          </a:prstGeom>
          <a:noFill/>
        </p:spPr>
        <p:txBody>
          <a:bodyPr wrap="square" rtlCol="0">
            <a:spAutoFit/>
          </a:bodyPr>
          <a:lstStyle/>
          <a:p>
            <a:pPr>
              <a:lnSpc>
                <a:spcPct val="150000"/>
              </a:lnSpc>
            </a:pPr>
            <a:r>
              <a:rPr lang="en-US" altLang="zh-CN" sz="3200" dirty="0" smtClean="0">
                <a:solidFill>
                  <a:srgbClr val="FF0000"/>
                </a:solidFill>
              </a:rPr>
              <a:t>1</a:t>
            </a:r>
            <a:r>
              <a:rPr lang="zh-CN" altLang="en-US" sz="3200" dirty="0" smtClean="0">
                <a:solidFill>
                  <a:srgbClr val="FF0000"/>
                </a:solidFill>
              </a:rPr>
              <a:t>）网上报销单据包含：</a:t>
            </a:r>
            <a:r>
              <a:rPr lang="en-US" altLang="zh-CN" sz="3200" dirty="0" smtClean="0">
                <a:solidFill>
                  <a:srgbClr val="FF0000"/>
                </a:solidFill>
              </a:rPr>
              <a:t> 【</a:t>
            </a:r>
            <a:r>
              <a:rPr lang="zh-CN" altLang="en-US" sz="3200" dirty="0" smtClean="0">
                <a:solidFill>
                  <a:srgbClr val="FF0000"/>
                </a:solidFill>
              </a:rPr>
              <a:t>平顶山学院报销单</a:t>
            </a:r>
            <a:r>
              <a:rPr lang="en-US" altLang="zh-CN" sz="3200" dirty="0" smtClean="0">
                <a:solidFill>
                  <a:srgbClr val="FF0000"/>
                </a:solidFill>
              </a:rPr>
              <a:t>】</a:t>
            </a:r>
            <a:r>
              <a:rPr lang="zh-CN" altLang="en-US" sz="3200" dirty="0" smtClean="0">
                <a:solidFill>
                  <a:srgbClr val="FF0000"/>
                </a:solidFill>
              </a:rPr>
              <a:t>、 </a:t>
            </a:r>
            <a:r>
              <a:rPr lang="en-US" altLang="zh-CN" sz="3200" dirty="0" smtClean="0">
                <a:solidFill>
                  <a:srgbClr val="FF0000"/>
                </a:solidFill>
              </a:rPr>
              <a:t>【</a:t>
            </a:r>
            <a:r>
              <a:rPr lang="zh-CN" altLang="en-US" sz="3200" dirty="0" smtClean="0">
                <a:solidFill>
                  <a:srgbClr val="FF0000"/>
                </a:solidFill>
              </a:rPr>
              <a:t>平顶山学院差旅费报销单</a:t>
            </a:r>
            <a:r>
              <a:rPr lang="en-US" altLang="zh-CN" sz="3200" dirty="0" smtClean="0">
                <a:solidFill>
                  <a:srgbClr val="FF0000"/>
                </a:solidFill>
              </a:rPr>
              <a:t>】</a:t>
            </a:r>
            <a:r>
              <a:rPr lang="zh-CN" altLang="en-US" sz="3200" dirty="0" smtClean="0">
                <a:solidFill>
                  <a:srgbClr val="FF0000"/>
                </a:solidFill>
              </a:rPr>
              <a:t>、</a:t>
            </a:r>
            <a:r>
              <a:rPr lang="en-US" altLang="zh-CN" sz="3200" dirty="0" smtClean="0">
                <a:solidFill>
                  <a:srgbClr val="FF0000"/>
                </a:solidFill>
              </a:rPr>
              <a:t> 【</a:t>
            </a:r>
            <a:r>
              <a:rPr lang="zh-CN" altLang="en-US" sz="3200" dirty="0" smtClean="0">
                <a:solidFill>
                  <a:srgbClr val="FF0000"/>
                </a:solidFill>
              </a:rPr>
              <a:t>平顶山学院省外出差审批表</a:t>
            </a:r>
            <a:r>
              <a:rPr lang="en-US" altLang="zh-CN" sz="3200" dirty="0" smtClean="0">
                <a:solidFill>
                  <a:srgbClr val="FF0000"/>
                </a:solidFill>
              </a:rPr>
              <a:t>】</a:t>
            </a:r>
            <a:r>
              <a:rPr lang="zh-CN" altLang="en-US" sz="3200" dirty="0" smtClean="0">
                <a:solidFill>
                  <a:srgbClr val="FF0000"/>
                </a:solidFill>
              </a:rPr>
              <a:t>、 </a:t>
            </a:r>
            <a:r>
              <a:rPr lang="en-US" altLang="zh-CN" sz="3200" dirty="0" smtClean="0">
                <a:solidFill>
                  <a:srgbClr val="FF0000"/>
                </a:solidFill>
              </a:rPr>
              <a:t>【</a:t>
            </a:r>
            <a:r>
              <a:rPr lang="zh-CN" altLang="en-US" sz="3200" dirty="0" smtClean="0">
                <a:solidFill>
                  <a:srgbClr val="FF0000"/>
                </a:solidFill>
              </a:rPr>
              <a:t>平顶山学院借款单</a:t>
            </a:r>
            <a:r>
              <a:rPr lang="en-US" altLang="zh-CN" sz="3200" dirty="0" smtClean="0">
                <a:solidFill>
                  <a:srgbClr val="FF0000"/>
                </a:solidFill>
              </a:rPr>
              <a:t>】</a:t>
            </a:r>
            <a:r>
              <a:rPr lang="zh-CN" altLang="en-US" sz="3200" dirty="0" smtClean="0">
                <a:solidFill>
                  <a:srgbClr val="FF0000"/>
                </a:solidFill>
              </a:rPr>
              <a:t>、</a:t>
            </a:r>
            <a:r>
              <a:rPr lang="en-US" altLang="zh-CN" sz="3200" dirty="0" smtClean="0">
                <a:solidFill>
                  <a:srgbClr val="FF0000"/>
                </a:solidFill>
              </a:rPr>
              <a:t>【</a:t>
            </a:r>
            <a:r>
              <a:rPr lang="zh-CN" altLang="en-US" sz="3200" dirty="0" smtClean="0">
                <a:solidFill>
                  <a:srgbClr val="FF0000"/>
                </a:solidFill>
              </a:rPr>
              <a:t>平顶山学院劳务费报销单</a:t>
            </a:r>
            <a:r>
              <a:rPr lang="en-US" altLang="zh-CN" sz="3200" dirty="0" smtClean="0">
                <a:solidFill>
                  <a:srgbClr val="FF0000"/>
                </a:solidFill>
              </a:rPr>
              <a:t>】</a:t>
            </a:r>
            <a:r>
              <a:rPr lang="zh-CN" altLang="en-US" sz="3200" dirty="0" smtClean="0">
                <a:solidFill>
                  <a:srgbClr val="FF0000"/>
                </a:solidFill>
              </a:rPr>
              <a:t>、</a:t>
            </a:r>
            <a:r>
              <a:rPr lang="en-US" altLang="zh-CN" sz="3200" dirty="0" smtClean="0">
                <a:solidFill>
                  <a:srgbClr val="FF0000"/>
                </a:solidFill>
              </a:rPr>
              <a:t>【</a:t>
            </a:r>
            <a:r>
              <a:rPr lang="zh-CN" altLang="en-US" sz="3200" dirty="0" smtClean="0">
                <a:solidFill>
                  <a:srgbClr val="FF0000"/>
                </a:solidFill>
              </a:rPr>
              <a:t>平顶山学院大额款项拨付审批表</a:t>
            </a:r>
            <a:r>
              <a:rPr lang="en-US" altLang="zh-CN" sz="3200" dirty="0" smtClean="0">
                <a:solidFill>
                  <a:srgbClr val="FF0000"/>
                </a:solidFill>
              </a:rPr>
              <a:t>】</a:t>
            </a:r>
            <a:r>
              <a:rPr lang="zh-CN" altLang="en-US" sz="3200" dirty="0" smtClean="0">
                <a:solidFill>
                  <a:srgbClr val="FF0000"/>
                </a:solidFill>
              </a:rPr>
              <a:t>；</a:t>
            </a:r>
            <a:endParaRPr lang="en-US" altLang="zh-CN" sz="3200" dirty="0" smtClean="0">
              <a:solidFill>
                <a:srgbClr val="FF0000"/>
              </a:solidFill>
            </a:endParaRPr>
          </a:p>
        </p:txBody>
      </p:sp>
      <p:sp>
        <p:nvSpPr>
          <p:cNvPr id="4" name="TextBox 3"/>
          <p:cNvSpPr txBox="1"/>
          <p:nvPr/>
        </p:nvSpPr>
        <p:spPr>
          <a:xfrm>
            <a:off x="1071538" y="714356"/>
            <a:ext cx="3071834" cy="523220"/>
          </a:xfrm>
          <a:prstGeom prst="rect">
            <a:avLst/>
          </a:prstGeom>
          <a:noFill/>
        </p:spPr>
        <p:txBody>
          <a:bodyPr wrap="square" rtlCol="0">
            <a:spAutoFit/>
          </a:bodyPr>
          <a:lstStyle/>
          <a:p>
            <a:r>
              <a:rPr lang="en-US" altLang="zh-CN" sz="2800" dirty="0" smtClean="0">
                <a:solidFill>
                  <a:schemeClr val="accent5"/>
                </a:solidFill>
                <a:latin typeface="华文中宋" pitchFamily="2" charset="-122"/>
                <a:ea typeface="华文中宋" pitchFamily="2" charset="-122"/>
              </a:rPr>
              <a:t>2</a:t>
            </a:r>
            <a:r>
              <a:rPr lang="zh-CN" altLang="en-US" sz="2800" dirty="0" smtClean="0">
                <a:solidFill>
                  <a:schemeClr val="accent5"/>
                </a:solidFill>
                <a:latin typeface="华文中宋" pitchFamily="2" charset="-122"/>
                <a:ea typeface="华文中宋" pitchFamily="2" charset="-122"/>
              </a:rPr>
              <a:t>、填写报销单据</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785652"/>
          </a:xfrm>
          <a:prstGeom prst="rect">
            <a:avLst/>
          </a:prstGeom>
          <a:noFill/>
        </p:spPr>
        <p:txBody>
          <a:bodyPr wrap="square" rtlCol="0">
            <a:spAutoFit/>
          </a:bodyPr>
          <a:lstStyle/>
          <a:p>
            <a:pPr>
              <a:lnSpc>
                <a:spcPct val="150000"/>
              </a:lnSpc>
            </a:pPr>
            <a:r>
              <a:rPr lang="zh-CN" altLang="en-US" sz="3200" dirty="0" smtClean="0">
                <a:solidFill>
                  <a:srgbClr val="FF0000"/>
                </a:solidFill>
              </a:rPr>
              <a:t>步骤：双击选择预算指标</a:t>
            </a:r>
            <a:r>
              <a:rPr lang="en-US" altLang="zh-CN" sz="3200" dirty="0" smtClean="0">
                <a:solidFill>
                  <a:srgbClr val="FF0000"/>
                </a:solidFill>
              </a:rPr>
              <a:t>------</a:t>
            </a:r>
            <a:r>
              <a:rPr lang="zh-CN" altLang="en-US" sz="3200" dirty="0" smtClean="0">
                <a:solidFill>
                  <a:srgbClr val="FF0000"/>
                </a:solidFill>
              </a:rPr>
              <a:t>点</a:t>
            </a:r>
            <a:r>
              <a:rPr lang="en-US" altLang="zh-CN" sz="3200" dirty="0" smtClean="0">
                <a:solidFill>
                  <a:srgbClr val="FF0000"/>
                </a:solidFill>
              </a:rPr>
              <a:t>【</a:t>
            </a:r>
            <a:r>
              <a:rPr lang="zh-CN" altLang="en-US" sz="3200" dirty="0" smtClean="0">
                <a:solidFill>
                  <a:srgbClr val="FF0000"/>
                </a:solidFill>
              </a:rPr>
              <a:t>下一步</a:t>
            </a:r>
            <a:r>
              <a:rPr lang="en-US" altLang="zh-CN" sz="3200" dirty="0" smtClean="0">
                <a:solidFill>
                  <a:srgbClr val="FF0000"/>
                </a:solidFill>
              </a:rPr>
              <a:t>】------</a:t>
            </a:r>
            <a:r>
              <a:rPr lang="zh-CN" altLang="en-US" sz="3200" dirty="0" smtClean="0">
                <a:solidFill>
                  <a:srgbClr val="FF0000"/>
                </a:solidFill>
              </a:rPr>
              <a:t>根据出差报销费用填写</a:t>
            </a:r>
            <a:r>
              <a:rPr lang="en-US" altLang="zh-CN" sz="3200" dirty="0" smtClean="0">
                <a:solidFill>
                  <a:srgbClr val="FF0000"/>
                </a:solidFill>
              </a:rPr>
              <a:t>------【</a:t>
            </a:r>
            <a:r>
              <a:rPr lang="zh-CN" altLang="en-US" sz="3200" dirty="0" smtClean="0">
                <a:solidFill>
                  <a:srgbClr val="FF0000"/>
                </a:solidFill>
              </a:rPr>
              <a:t>下一步</a:t>
            </a:r>
            <a:r>
              <a:rPr lang="en-US" altLang="zh-CN" sz="3200" dirty="0" smtClean="0">
                <a:solidFill>
                  <a:srgbClr val="FF0000"/>
                </a:solidFill>
              </a:rPr>
              <a:t>】------</a:t>
            </a:r>
            <a:r>
              <a:rPr lang="zh-CN" altLang="en-US" sz="3200" dirty="0" smtClean="0">
                <a:solidFill>
                  <a:srgbClr val="FF0000"/>
                </a:solidFill>
              </a:rPr>
              <a:t>选择支付方式</a:t>
            </a:r>
            <a:r>
              <a:rPr lang="en-US" altLang="zh-CN" sz="3200" dirty="0" smtClean="0">
                <a:solidFill>
                  <a:srgbClr val="FF0000"/>
                </a:solidFill>
              </a:rPr>
              <a:t>------【</a:t>
            </a:r>
            <a:r>
              <a:rPr lang="zh-CN" altLang="en-US" sz="3200" dirty="0" smtClean="0">
                <a:solidFill>
                  <a:srgbClr val="FF0000"/>
                </a:solidFill>
              </a:rPr>
              <a:t>下一步</a:t>
            </a:r>
            <a:r>
              <a:rPr lang="en-US" altLang="zh-CN" sz="3200" dirty="0" smtClean="0">
                <a:solidFill>
                  <a:srgbClr val="FF0000"/>
                </a:solidFill>
              </a:rPr>
              <a:t>】------【</a:t>
            </a:r>
            <a:r>
              <a:rPr lang="zh-CN" altLang="en-US" sz="3200" dirty="0" smtClean="0">
                <a:solidFill>
                  <a:srgbClr val="FF0000"/>
                </a:solidFill>
              </a:rPr>
              <a:t>提交并打印</a:t>
            </a:r>
            <a:r>
              <a:rPr lang="en-US" altLang="zh-CN" sz="3200" dirty="0" smtClean="0">
                <a:solidFill>
                  <a:srgbClr val="FF0000"/>
                </a:solidFill>
              </a:rPr>
              <a:t>】------【</a:t>
            </a:r>
            <a:r>
              <a:rPr lang="zh-CN" altLang="en-US" sz="3200" dirty="0" smtClean="0">
                <a:solidFill>
                  <a:srgbClr val="FF0000"/>
                </a:solidFill>
              </a:rPr>
              <a:t>预约</a:t>
            </a:r>
            <a:r>
              <a:rPr lang="en-US" altLang="zh-CN" sz="3200" dirty="0" smtClean="0">
                <a:solidFill>
                  <a:srgbClr val="FF0000"/>
                </a:solidFill>
              </a:rPr>
              <a:t>】------</a:t>
            </a:r>
            <a:r>
              <a:rPr lang="zh-CN" altLang="en-US" sz="3200" dirty="0" smtClean="0">
                <a:solidFill>
                  <a:srgbClr val="FF0000"/>
                </a:solidFill>
              </a:rPr>
              <a:t>转入线下审核票据、领导审批。</a:t>
            </a:r>
            <a:endParaRPr lang="en-US" altLang="zh-CN" sz="3200" dirty="0" smtClean="0">
              <a:solidFill>
                <a:srgbClr val="FF0000"/>
              </a:solidFill>
            </a:endParaRPr>
          </a:p>
        </p:txBody>
      </p:sp>
      <p:sp>
        <p:nvSpPr>
          <p:cNvPr id="4" name="TextBox 3"/>
          <p:cNvSpPr txBox="1"/>
          <p:nvPr/>
        </p:nvSpPr>
        <p:spPr>
          <a:xfrm>
            <a:off x="214282" y="714356"/>
            <a:ext cx="4786346"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平顶山学院差旅费报销</a:t>
            </a:r>
            <a:r>
              <a:rPr lang="en-US" altLang="zh-CN" sz="2800" dirty="0" smtClean="0">
                <a:solidFill>
                  <a:srgbClr val="FF0000"/>
                </a:solidFill>
              </a:rPr>
              <a:t>】</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11266" name="Picture 2"/>
          <p:cNvPicPr>
            <a:picLocks noChangeAspect="1" noChangeArrowheads="1"/>
          </p:cNvPicPr>
          <p:nvPr/>
        </p:nvPicPr>
        <p:blipFill>
          <a:blip r:embed="rId2"/>
          <a:srcRect/>
          <a:stretch>
            <a:fillRect/>
          </a:stretch>
        </p:blipFill>
        <p:spPr bwMode="auto">
          <a:xfrm>
            <a:off x="0" y="0"/>
            <a:ext cx="12914313" cy="690403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1908175" y="-3175"/>
            <a:ext cx="12961938" cy="6865938"/>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0" y="0"/>
            <a:ext cx="10501354" cy="695166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a:stretch>
            <a:fillRect/>
          </a:stretch>
        </p:blipFill>
        <p:spPr bwMode="auto">
          <a:xfrm>
            <a:off x="-1879600" y="-12700"/>
            <a:ext cx="10452128" cy="6884988"/>
          </a:xfrm>
          <a:prstGeom prst="rect">
            <a:avLst/>
          </a:prstGeom>
          <a:noFill/>
          <a:ln w="9525">
            <a:noFill/>
            <a:miter lim="800000"/>
            <a:headEnd/>
            <a:tailEnd/>
          </a:ln>
          <a:effectLst/>
        </p:spPr>
      </p:pic>
      <p:pic>
        <p:nvPicPr>
          <p:cNvPr id="11270" name="Picture 6"/>
          <p:cNvPicPr>
            <a:picLocks noChangeAspect="1" noChangeArrowheads="1"/>
          </p:cNvPicPr>
          <p:nvPr/>
        </p:nvPicPr>
        <p:blipFill>
          <a:blip r:embed="rId6"/>
          <a:srcRect/>
          <a:stretch>
            <a:fillRect/>
          </a:stretch>
        </p:blipFill>
        <p:spPr bwMode="auto">
          <a:xfrm>
            <a:off x="1057275" y="1204913"/>
            <a:ext cx="7027863" cy="4448175"/>
          </a:xfrm>
          <a:prstGeom prst="rect">
            <a:avLst/>
          </a:prstGeom>
          <a:noFill/>
          <a:ln w="9525">
            <a:noFill/>
            <a:miter lim="800000"/>
            <a:headEnd/>
            <a:tailEnd/>
          </a:ln>
          <a:effectLst/>
        </p:spPr>
      </p:pic>
      <p:pic>
        <p:nvPicPr>
          <p:cNvPr id="11271" name="Picture 7"/>
          <p:cNvPicPr>
            <a:picLocks noChangeAspect="1" noChangeArrowheads="1"/>
          </p:cNvPicPr>
          <p:nvPr/>
        </p:nvPicPr>
        <p:blipFill>
          <a:blip r:embed="rId7"/>
          <a:srcRect/>
          <a:stretch>
            <a:fillRect/>
          </a:stretch>
        </p:blipFill>
        <p:spPr bwMode="auto">
          <a:xfrm>
            <a:off x="-1428750" y="566738"/>
            <a:ext cx="12001500" cy="5724525"/>
          </a:xfrm>
          <a:prstGeom prst="rect">
            <a:avLst/>
          </a:prstGeom>
          <a:noFill/>
          <a:ln w="9525">
            <a:noFill/>
            <a:miter lim="800000"/>
            <a:headEnd/>
            <a:tailEnd/>
          </a:ln>
          <a:effectLst/>
        </p:spPr>
      </p:pic>
      <p:pic>
        <p:nvPicPr>
          <p:cNvPr id="11272" name="Picture 8"/>
          <p:cNvPicPr>
            <a:picLocks noChangeAspect="1" noChangeArrowheads="1"/>
          </p:cNvPicPr>
          <p:nvPr/>
        </p:nvPicPr>
        <p:blipFill>
          <a:blip r:embed="rId8"/>
          <a:srcRect/>
          <a:stretch>
            <a:fillRect/>
          </a:stretch>
        </p:blipFill>
        <p:spPr bwMode="auto">
          <a:xfrm>
            <a:off x="890588" y="138113"/>
            <a:ext cx="7361237" cy="6580187"/>
          </a:xfrm>
          <a:prstGeom prst="rect">
            <a:avLst/>
          </a:prstGeom>
          <a:noFill/>
          <a:ln w="9525">
            <a:noFill/>
            <a:miter lim="800000"/>
            <a:headEnd/>
            <a:tailEnd/>
          </a:ln>
          <a:effectLst/>
        </p:spPr>
      </p:pic>
      <p:pic>
        <p:nvPicPr>
          <p:cNvPr id="11273" name="Picture 9"/>
          <p:cNvPicPr>
            <a:picLocks noChangeAspect="1" noChangeArrowheads="1"/>
          </p:cNvPicPr>
          <p:nvPr/>
        </p:nvPicPr>
        <p:blipFill>
          <a:blip r:embed="rId9"/>
          <a:srcRect/>
          <a:stretch>
            <a:fillRect/>
          </a:stretch>
        </p:blipFill>
        <p:spPr bwMode="auto">
          <a:xfrm>
            <a:off x="147638" y="95250"/>
            <a:ext cx="8847137" cy="6665913"/>
          </a:xfrm>
          <a:prstGeom prst="rect">
            <a:avLst/>
          </a:prstGeom>
          <a:noFill/>
          <a:ln w="9525">
            <a:noFill/>
            <a:miter lim="800000"/>
            <a:headEnd/>
            <a:tailEnd/>
          </a:ln>
          <a:effectLst/>
        </p:spPr>
      </p:pic>
      <p:pic>
        <p:nvPicPr>
          <p:cNvPr id="11274" name="Picture 10"/>
          <p:cNvPicPr>
            <a:picLocks noChangeAspect="1" noChangeArrowheads="1"/>
          </p:cNvPicPr>
          <p:nvPr/>
        </p:nvPicPr>
        <p:blipFill>
          <a:blip r:embed="rId10"/>
          <a:srcRect/>
          <a:stretch>
            <a:fillRect/>
          </a:stretch>
        </p:blipFill>
        <p:spPr bwMode="auto">
          <a:xfrm>
            <a:off x="-260350" y="223838"/>
            <a:ext cx="9666288" cy="6408737"/>
          </a:xfrm>
          <a:prstGeom prst="rect">
            <a:avLst/>
          </a:prstGeom>
          <a:noFill/>
          <a:ln w="9525">
            <a:noFill/>
            <a:miter lim="800000"/>
            <a:headEnd/>
            <a:tailEnd/>
          </a:ln>
          <a:effectLst/>
        </p:spPr>
      </p:pic>
      <p:pic>
        <p:nvPicPr>
          <p:cNvPr id="11275" name="Picture 11"/>
          <p:cNvPicPr>
            <a:picLocks noChangeAspect="1" noChangeArrowheads="1"/>
          </p:cNvPicPr>
          <p:nvPr/>
        </p:nvPicPr>
        <p:blipFill>
          <a:blip r:embed="rId11"/>
          <a:srcRect/>
          <a:stretch>
            <a:fillRect/>
          </a:stretch>
        </p:blipFill>
        <p:spPr bwMode="auto">
          <a:xfrm>
            <a:off x="-100013" y="1204913"/>
            <a:ext cx="9344026" cy="444817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additive="base">
                                        <p:cTn id="25" dur="500" fill="hold"/>
                                        <p:tgtEl>
                                          <p:spTgt spid="11269"/>
                                        </p:tgtEl>
                                        <p:attrNameLst>
                                          <p:attrName>ppt_x</p:attrName>
                                        </p:attrNameLst>
                                      </p:cBhvr>
                                      <p:tavLst>
                                        <p:tav tm="0">
                                          <p:val>
                                            <p:strVal val="#ppt_x"/>
                                          </p:val>
                                        </p:tav>
                                        <p:tav tm="100000">
                                          <p:val>
                                            <p:strVal val="#ppt_x"/>
                                          </p:val>
                                        </p:tav>
                                      </p:tavLst>
                                    </p:anim>
                                    <p:anim calcmode="lin" valueType="num">
                                      <p:cBhvr additive="base">
                                        <p:cTn id="26"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anim calcmode="lin" valueType="num">
                                      <p:cBhvr additive="base">
                                        <p:cTn id="31" dur="500" fill="hold"/>
                                        <p:tgtEl>
                                          <p:spTgt spid="11270"/>
                                        </p:tgtEl>
                                        <p:attrNameLst>
                                          <p:attrName>ppt_x</p:attrName>
                                        </p:attrNameLst>
                                      </p:cBhvr>
                                      <p:tavLst>
                                        <p:tav tm="0">
                                          <p:val>
                                            <p:strVal val="#ppt_x"/>
                                          </p:val>
                                        </p:tav>
                                        <p:tav tm="100000">
                                          <p:val>
                                            <p:strVal val="#ppt_x"/>
                                          </p:val>
                                        </p:tav>
                                      </p:tavLst>
                                    </p:anim>
                                    <p:anim calcmode="lin" valueType="num">
                                      <p:cBhvr additive="base">
                                        <p:cTn id="32"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71"/>
                                        </p:tgtEl>
                                        <p:attrNameLst>
                                          <p:attrName>style.visibility</p:attrName>
                                        </p:attrNameLst>
                                      </p:cBhvr>
                                      <p:to>
                                        <p:strVal val="visible"/>
                                      </p:to>
                                    </p:set>
                                    <p:anim calcmode="lin" valueType="num">
                                      <p:cBhvr additive="base">
                                        <p:cTn id="37" dur="500" fill="hold"/>
                                        <p:tgtEl>
                                          <p:spTgt spid="11271"/>
                                        </p:tgtEl>
                                        <p:attrNameLst>
                                          <p:attrName>ppt_x</p:attrName>
                                        </p:attrNameLst>
                                      </p:cBhvr>
                                      <p:tavLst>
                                        <p:tav tm="0">
                                          <p:val>
                                            <p:strVal val="#ppt_x"/>
                                          </p:val>
                                        </p:tav>
                                        <p:tav tm="100000">
                                          <p:val>
                                            <p:strVal val="#ppt_x"/>
                                          </p:val>
                                        </p:tav>
                                      </p:tavLst>
                                    </p:anim>
                                    <p:anim calcmode="lin" valueType="num">
                                      <p:cBhvr additive="base">
                                        <p:cTn id="3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72"/>
                                        </p:tgtEl>
                                        <p:attrNameLst>
                                          <p:attrName>style.visibility</p:attrName>
                                        </p:attrNameLst>
                                      </p:cBhvr>
                                      <p:to>
                                        <p:strVal val="visible"/>
                                      </p:to>
                                    </p:set>
                                    <p:anim calcmode="lin" valueType="num">
                                      <p:cBhvr additive="base">
                                        <p:cTn id="43" dur="500" fill="hold"/>
                                        <p:tgtEl>
                                          <p:spTgt spid="11272"/>
                                        </p:tgtEl>
                                        <p:attrNameLst>
                                          <p:attrName>ppt_x</p:attrName>
                                        </p:attrNameLst>
                                      </p:cBhvr>
                                      <p:tavLst>
                                        <p:tav tm="0">
                                          <p:val>
                                            <p:strVal val="#ppt_x"/>
                                          </p:val>
                                        </p:tav>
                                        <p:tav tm="100000">
                                          <p:val>
                                            <p:strVal val="#ppt_x"/>
                                          </p:val>
                                        </p:tav>
                                      </p:tavLst>
                                    </p:anim>
                                    <p:anim calcmode="lin" valueType="num">
                                      <p:cBhvr additive="base">
                                        <p:cTn id="44"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73"/>
                                        </p:tgtEl>
                                        <p:attrNameLst>
                                          <p:attrName>style.visibility</p:attrName>
                                        </p:attrNameLst>
                                      </p:cBhvr>
                                      <p:to>
                                        <p:strVal val="visible"/>
                                      </p:to>
                                    </p:set>
                                    <p:anim calcmode="lin" valueType="num">
                                      <p:cBhvr additive="base">
                                        <p:cTn id="49" dur="500" fill="hold"/>
                                        <p:tgtEl>
                                          <p:spTgt spid="11273"/>
                                        </p:tgtEl>
                                        <p:attrNameLst>
                                          <p:attrName>ppt_x</p:attrName>
                                        </p:attrNameLst>
                                      </p:cBhvr>
                                      <p:tavLst>
                                        <p:tav tm="0">
                                          <p:val>
                                            <p:strVal val="#ppt_x"/>
                                          </p:val>
                                        </p:tav>
                                        <p:tav tm="100000">
                                          <p:val>
                                            <p:strVal val="#ppt_x"/>
                                          </p:val>
                                        </p:tav>
                                      </p:tavLst>
                                    </p:anim>
                                    <p:anim calcmode="lin" valueType="num">
                                      <p:cBhvr additive="base">
                                        <p:cTn id="50"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74"/>
                                        </p:tgtEl>
                                        <p:attrNameLst>
                                          <p:attrName>style.visibility</p:attrName>
                                        </p:attrNameLst>
                                      </p:cBhvr>
                                      <p:to>
                                        <p:strVal val="visible"/>
                                      </p:to>
                                    </p:set>
                                    <p:anim calcmode="lin" valueType="num">
                                      <p:cBhvr additive="base">
                                        <p:cTn id="55" dur="500" fill="hold"/>
                                        <p:tgtEl>
                                          <p:spTgt spid="11274"/>
                                        </p:tgtEl>
                                        <p:attrNameLst>
                                          <p:attrName>ppt_x</p:attrName>
                                        </p:attrNameLst>
                                      </p:cBhvr>
                                      <p:tavLst>
                                        <p:tav tm="0">
                                          <p:val>
                                            <p:strVal val="#ppt_x"/>
                                          </p:val>
                                        </p:tav>
                                        <p:tav tm="100000">
                                          <p:val>
                                            <p:strVal val="#ppt_x"/>
                                          </p:val>
                                        </p:tav>
                                      </p:tavLst>
                                    </p:anim>
                                    <p:anim calcmode="lin" valueType="num">
                                      <p:cBhvr additive="base">
                                        <p:cTn id="56"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75"/>
                                        </p:tgtEl>
                                        <p:attrNameLst>
                                          <p:attrName>style.visibility</p:attrName>
                                        </p:attrNameLst>
                                      </p:cBhvr>
                                      <p:to>
                                        <p:strVal val="visible"/>
                                      </p:to>
                                    </p:set>
                                    <p:anim calcmode="lin" valueType="num">
                                      <p:cBhvr additive="base">
                                        <p:cTn id="61" dur="500" fill="hold"/>
                                        <p:tgtEl>
                                          <p:spTgt spid="11275"/>
                                        </p:tgtEl>
                                        <p:attrNameLst>
                                          <p:attrName>ppt_x</p:attrName>
                                        </p:attrNameLst>
                                      </p:cBhvr>
                                      <p:tavLst>
                                        <p:tav tm="0">
                                          <p:val>
                                            <p:strVal val="#ppt_x"/>
                                          </p:val>
                                        </p:tav>
                                        <p:tav tm="100000">
                                          <p:val>
                                            <p:strVal val="#ppt_x"/>
                                          </p:val>
                                        </p:tav>
                                      </p:tavLst>
                                    </p:anim>
                                    <p:anim calcmode="lin" valueType="num">
                                      <p:cBhvr additive="base">
                                        <p:cTn id="62"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4524315"/>
          </a:xfrm>
          <a:prstGeom prst="rect">
            <a:avLst/>
          </a:prstGeom>
          <a:noFill/>
        </p:spPr>
        <p:txBody>
          <a:bodyPr wrap="square" rtlCol="0">
            <a:spAutoFit/>
          </a:bodyPr>
          <a:lstStyle/>
          <a:p>
            <a:pPr>
              <a:lnSpc>
                <a:spcPct val="150000"/>
              </a:lnSpc>
            </a:pPr>
            <a:r>
              <a:rPr lang="zh-CN" altLang="en-US" sz="3200" dirty="0" smtClean="0">
                <a:solidFill>
                  <a:srgbClr val="FF0000"/>
                </a:solidFill>
              </a:rPr>
              <a:t>步骤：打开</a:t>
            </a:r>
            <a:r>
              <a:rPr lang="en-US" altLang="zh-CN" sz="3200" dirty="0" smtClean="0">
                <a:solidFill>
                  <a:srgbClr val="FF0000"/>
                </a:solidFill>
              </a:rPr>
              <a:t>【</a:t>
            </a:r>
            <a:r>
              <a:rPr lang="zh-CN" altLang="en-US" sz="3200" dirty="0" smtClean="0">
                <a:solidFill>
                  <a:srgbClr val="FF0000"/>
                </a:solidFill>
              </a:rPr>
              <a:t>平顶山学院借款单</a:t>
            </a:r>
            <a:r>
              <a:rPr lang="en-US" altLang="zh-CN" sz="3200" dirty="0" smtClean="0">
                <a:solidFill>
                  <a:srgbClr val="FF0000"/>
                </a:solidFill>
              </a:rPr>
              <a:t>】</a:t>
            </a:r>
            <a:r>
              <a:rPr lang="zh-CN" altLang="en-US" sz="3200" dirty="0" smtClean="0">
                <a:solidFill>
                  <a:srgbClr val="FF0000"/>
                </a:solidFill>
              </a:rPr>
              <a:t>点新单</a:t>
            </a:r>
            <a:r>
              <a:rPr lang="en-US" altLang="zh-CN" sz="3200" dirty="0" smtClean="0">
                <a:solidFill>
                  <a:srgbClr val="FF0000"/>
                </a:solidFill>
              </a:rPr>
              <a:t>------</a:t>
            </a:r>
            <a:r>
              <a:rPr lang="zh-CN" altLang="en-US" sz="3200" dirty="0" smtClean="0">
                <a:solidFill>
                  <a:srgbClr val="FF0000"/>
                </a:solidFill>
              </a:rPr>
              <a:t>按单据格式录入相关内容（部门、借款人、附件数、用途、备注、结算方式、选择预算指标）</a:t>
            </a:r>
            <a:r>
              <a:rPr lang="en-US" altLang="zh-CN" sz="3200" dirty="0" smtClean="0">
                <a:solidFill>
                  <a:srgbClr val="FF0000"/>
                </a:solidFill>
              </a:rPr>
              <a:t>------【</a:t>
            </a:r>
            <a:r>
              <a:rPr lang="zh-CN" altLang="en-US" sz="3200" dirty="0" smtClean="0">
                <a:solidFill>
                  <a:srgbClr val="FF0000"/>
                </a:solidFill>
              </a:rPr>
              <a:t>保存</a:t>
            </a:r>
            <a:r>
              <a:rPr lang="en-US" altLang="zh-CN" sz="3200" dirty="0" smtClean="0">
                <a:solidFill>
                  <a:srgbClr val="FF0000"/>
                </a:solidFill>
              </a:rPr>
              <a:t>】------【</a:t>
            </a:r>
            <a:r>
              <a:rPr lang="zh-CN" altLang="en-US" sz="3200" dirty="0" smtClean="0">
                <a:solidFill>
                  <a:srgbClr val="FF0000"/>
                </a:solidFill>
              </a:rPr>
              <a:t>送审</a:t>
            </a:r>
            <a:r>
              <a:rPr lang="en-US" altLang="zh-CN" sz="3200" dirty="0" smtClean="0">
                <a:solidFill>
                  <a:srgbClr val="FF0000"/>
                </a:solidFill>
              </a:rPr>
              <a:t>】------【</a:t>
            </a:r>
            <a:r>
              <a:rPr lang="zh-CN" altLang="en-US" sz="3200" dirty="0" smtClean="0">
                <a:solidFill>
                  <a:srgbClr val="FF0000"/>
                </a:solidFill>
              </a:rPr>
              <a:t>打印</a:t>
            </a:r>
            <a:r>
              <a:rPr lang="en-US" altLang="zh-CN" sz="3200" dirty="0" smtClean="0">
                <a:solidFill>
                  <a:srgbClr val="FF0000"/>
                </a:solidFill>
              </a:rPr>
              <a:t>】------【</a:t>
            </a:r>
            <a:r>
              <a:rPr lang="zh-CN" altLang="en-US" sz="3200" dirty="0" smtClean="0">
                <a:solidFill>
                  <a:srgbClr val="FF0000"/>
                </a:solidFill>
              </a:rPr>
              <a:t>预约</a:t>
            </a:r>
            <a:r>
              <a:rPr lang="en-US" altLang="zh-CN" sz="3200" dirty="0" smtClean="0">
                <a:solidFill>
                  <a:srgbClr val="FF0000"/>
                </a:solidFill>
              </a:rPr>
              <a:t>】------</a:t>
            </a:r>
            <a:r>
              <a:rPr lang="zh-CN" altLang="en-US" sz="3200" dirty="0" smtClean="0">
                <a:solidFill>
                  <a:srgbClr val="FF0000"/>
                </a:solidFill>
              </a:rPr>
              <a:t>转入线下审核票据、领导审批。</a:t>
            </a:r>
            <a:endParaRPr lang="en-US" altLang="zh-CN" sz="3200" dirty="0" smtClean="0">
              <a:solidFill>
                <a:srgbClr val="FF0000"/>
              </a:solidFill>
            </a:endParaRPr>
          </a:p>
        </p:txBody>
      </p:sp>
      <p:sp>
        <p:nvSpPr>
          <p:cNvPr id="4" name="TextBox 3"/>
          <p:cNvSpPr txBox="1"/>
          <p:nvPr/>
        </p:nvSpPr>
        <p:spPr>
          <a:xfrm>
            <a:off x="214282" y="714356"/>
            <a:ext cx="4786346"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平顶山学院借款单</a:t>
            </a:r>
            <a:r>
              <a:rPr lang="en-US" altLang="zh-CN" sz="2800" dirty="0" smtClean="0">
                <a:solidFill>
                  <a:srgbClr val="FF0000"/>
                </a:solidFill>
              </a:rPr>
              <a:t>】</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785652"/>
          </a:xfrm>
          <a:prstGeom prst="rect">
            <a:avLst/>
          </a:prstGeom>
          <a:noFill/>
        </p:spPr>
        <p:txBody>
          <a:bodyPr wrap="square" rtlCol="0">
            <a:spAutoFit/>
          </a:bodyPr>
          <a:lstStyle/>
          <a:p>
            <a:pPr>
              <a:lnSpc>
                <a:spcPct val="150000"/>
              </a:lnSpc>
            </a:pPr>
            <a:r>
              <a:rPr lang="zh-CN" altLang="en-US" sz="3200" dirty="0" smtClean="0">
                <a:solidFill>
                  <a:srgbClr val="FF0000"/>
                </a:solidFill>
              </a:rPr>
              <a:t>步骤：打开</a:t>
            </a:r>
            <a:r>
              <a:rPr lang="en-US" altLang="zh-CN" sz="3200" dirty="0" smtClean="0">
                <a:solidFill>
                  <a:srgbClr val="FF0000"/>
                </a:solidFill>
              </a:rPr>
              <a:t>【</a:t>
            </a:r>
            <a:r>
              <a:rPr lang="zh-CN" altLang="en-US" sz="3200" dirty="0" smtClean="0">
                <a:solidFill>
                  <a:srgbClr val="FF0000"/>
                </a:solidFill>
              </a:rPr>
              <a:t>平顶山学院出差审批表</a:t>
            </a:r>
            <a:r>
              <a:rPr lang="en-US" altLang="zh-CN" sz="3200" dirty="0" smtClean="0">
                <a:solidFill>
                  <a:srgbClr val="FF0000"/>
                </a:solidFill>
              </a:rPr>
              <a:t>】</a:t>
            </a:r>
            <a:r>
              <a:rPr lang="zh-CN" altLang="en-US" sz="3200" dirty="0" smtClean="0">
                <a:solidFill>
                  <a:srgbClr val="FF0000"/>
                </a:solidFill>
              </a:rPr>
              <a:t>点新单</a:t>
            </a:r>
            <a:r>
              <a:rPr lang="en-US" altLang="zh-CN" sz="3200" dirty="0" smtClean="0">
                <a:solidFill>
                  <a:srgbClr val="FF0000"/>
                </a:solidFill>
              </a:rPr>
              <a:t>------</a:t>
            </a:r>
            <a:r>
              <a:rPr lang="zh-CN" altLang="en-US" sz="3200" dirty="0" smtClean="0">
                <a:solidFill>
                  <a:srgbClr val="FF0000"/>
                </a:solidFill>
              </a:rPr>
              <a:t>按单据格式录入相关内容（申请人、所在部门、附件数、职务、事由、费用支付单位、交通工具、出差起止时间、出差起止地点）</a:t>
            </a:r>
            <a:r>
              <a:rPr lang="en-US" altLang="zh-CN" sz="3200" dirty="0" smtClean="0">
                <a:solidFill>
                  <a:srgbClr val="FF0000"/>
                </a:solidFill>
              </a:rPr>
              <a:t>------【</a:t>
            </a:r>
            <a:r>
              <a:rPr lang="zh-CN" altLang="en-US" sz="3200" dirty="0" smtClean="0">
                <a:solidFill>
                  <a:srgbClr val="FF0000"/>
                </a:solidFill>
              </a:rPr>
              <a:t>保存</a:t>
            </a:r>
            <a:r>
              <a:rPr lang="en-US" altLang="zh-CN" sz="3200" dirty="0" smtClean="0">
                <a:solidFill>
                  <a:srgbClr val="FF0000"/>
                </a:solidFill>
              </a:rPr>
              <a:t>】------【</a:t>
            </a:r>
            <a:r>
              <a:rPr lang="zh-CN" altLang="en-US" sz="3200" dirty="0" smtClean="0">
                <a:solidFill>
                  <a:srgbClr val="FF0000"/>
                </a:solidFill>
              </a:rPr>
              <a:t>打印</a:t>
            </a:r>
            <a:r>
              <a:rPr lang="en-US" altLang="zh-CN" sz="3200" dirty="0" smtClean="0">
                <a:solidFill>
                  <a:srgbClr val="FF0000"/>
                </a:solidFill>
              </a:rPr>
              <a:t>】</a:t>
            </a:r>
            <a:r>
              <a:rPr lang="zh-CN" altLang="en-US" sz="3200" dirty="0" smtClean="0">
                <a:solidFill>
                  <a:srgbClr val="FF0000"/>
                </a:solidFill>
              </a:rPr>
              <a:t>。</a:t>
            </a:r>
            <a:endParaRPr lang="en-US" altLang="zh-CN" sz="3200" dirty="0" smtClean="0">
              <a:solidFill>
                <a:srgbClr val="FF0000"/>
              </a:solidFill>
            </a:endParaRPr>
          </a:p>
        </p:txBody>
      </p:sp>
      <p:sp>
        <p:nvSpPr>
          <p:cNvPr id="4" name="TextBox 3"/>
          <p:cNvSpPr txBox="1"/>
          <p:nvPr/>
        </p:nvSpPr>
        <p:spPr>
          <a:xfrm>
            <a:off x="214282" y="714356"/>
            <a:ext cx="4786346"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平顶山学院出差审批表</a:t>
            </a:r>
            <a:r>
              <a:rPr lang="en-US" altLang="zh-CN" sz="2800" dirty="0" smtClean="0">
                <a:solidFill>
                  <a:srgbClr val="FF0000"/>
                </a:solidFill>
              </a:rPr>
              <a:t>】</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2925545"/>
            <a:ext cx="6000792"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一、网上报账系统业务流程</a:t>
            </a:r>
            <a:endParaRPr lang="zh-CN" altLang="en-US" sz="3600" b="1" dirty="0">
              <a:solidFill>
                <a:srgbClr val="7030A0"/>
              </a:solidFill>
              <a:latin typeface="华文中宋" pitchFamily="2" charset="-122"/>
              <a:ea typeface="华文中宋" pitchFamily="2" charset="-122"/>
            </a:endParaRPr>
          </a:p>
        </p:txBody>
      </p:sp>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785652"/>
          </a:xfrm>
          <a:prstGeom prst="rect">
            <a:avLst/>
          </a:prstGeom>
          <a:noFill/>
        </p:spPr>
        <p:txBody>
          <a:bodyPr wrap="square" rtlCol="0">
            <a:spAutoFit/>
          </a:bodyPr>
          <a:lstStyle/>
          <a:p>
            <a:pPr>
              <a:lnSpc>
                <a:spcPct val="150000"/>
              </a:lnSpc>
            </a:pPr>
            <a:r>
              <a:rPr lang="zh-CN" altLang="en-US" sz="3200" dirty="0" smtClean="0">
                <a:solidFill>
                  <a:srgbClr val="FF0000"/>
                </a:solidFill>
              </a:rPr>
              <a:t>步骤：打开</a:t>
            </a:r>
            <a:r>
              <a:rPr lang="en-US" altLang="zh-CN" sz="3200" dirty="0" smtClean="0">
                <a:solidFill>
                  <a:srgbClr val="FF0000"/>
                </a:solidFill>
              </a:rPr>
              <a:t>【</a:t>
            </a:r>
            <a:r>
              <a:rPr lang="zh-CN" altLang="en-US" sz="3200" dirty="0" smtClean="0">
                <a:solidFill>
                  <a:srgbClr val="FF0000"/>
                </a:solidFill>
              </a:rPr>
              <a:t>平顶山学院劳务费报销单</a:t>
            </a:r>
            <a:r>
              <a:rPr lang="en-US" altLang="zh-CN" sz="3200" dirty="0" smtClean="0">
                <a:solidFill>
                  <a:srgbClr val="FF0000"/>
                </a:solidFill>
              </a:rPr>
              <a:t>】</a:t>
            </a:r>
            <a:r>
              <a:rPr lang="zh-CN" altLang="en-US" sz="3200" dirty="0" smtClean="0">
                <a:solidFill>
                  <a:srgbClr val="FF0000"/>
                </a:solidFill>
              </a:rPr>
              <a:t>点</a:t>
            </a:r>
            <a:r>
              <a:rPr lang="en-US" altLang="zh-CN" sz="3200" dirty="0" smtClean="0">
                <a:solidFill>
                  <a:srgbClr val="FF0000"/>
                </a:solidFill>
              </a:rPr>
              <a:t>【</a:t>
            </a:r>
            <a:r>
              <a:rPr lang="zh-CN" altLang="en-US" sz="3200" dirty="0" smtClean="0">
                <a:solidFill>
                  <a:srgbClr val="FF0000"/>
                </a:solidFill>
              </a:rPr>
              <a:t>新单</a:t>
            </a:r>
            <a:r>
              <a:rPr lang="en-US" altLang="zh-CN" sz="3200" dirty="0" smtClean="0">
                <a:solidFill>
                  <a:srgbClr val="FF0000"/>
                </a:solidFill>
              </a:rPr>
              <a:t>】------</a:t>
            </a:r>
            <a:r>
              <a:rPr lang="zh-CN" altLang="en-US" sz="3200" dirty="0" smtClean="0">
                <a:solidFill>
                  <a:srgbClr val="FF0000"/>
                </a:solidFill>
              </a:rPr>
              <a:t>按单据格式录入相关内容（报销人、经费使用部门、附件数、预算指标、劳务费明细、结算方式）</a:t>
            </a:r>
            <a:r>
              <a:rPr lang="en-US" altLang="zh-CN" sz="3200" dirty="0" smtClean="0">
                <a:solidFill>
                  <a:srgbClr val="FF0000"/>
                </a:solidFill>
              </a:rPr>
              <a:t>------【</a:t>
            </a:r>
            <a:r>
              <a:rPr lang="zh-CN" altLang="en-US" sz="3200" dirty="0" smtClean="0">
                <a:solidFill>
                  <a:srgbClr val="FF0000"/>
                </a:solidFill>
              </a:rPr>
              <a:t>保存</a:t>
            </a:r>
            <a:r>
              <a:rPr lang="en-US" altLang="zh-CN" sz="3200" dirty="0" smtClean="0">
                <a:solidFill>
                  <a:srgbClr val="FF0000"/>
                </a:solidFill>
              </a:rPr>
              <a:t>】------【</a:t>
            </a:r>
            <a:r>
              <a:rPr lang="zh-CN" altLang="en-US" sz="3200" dirty="0" smtClean="0">
                <a:solidFill>
                  <a:srgbClr val="FF0000"/>
                </a:solidFill>
              </a:rPr>
              <a:t>送审</a:t>
            </a:r>
            <a:r>
              <a:rPr lang="en-US" altLang="zh-CN" sz="3200" dirty="0" smtClean="0">
                <a:solidFill>
                  <a:srgbClr val="FF0000"/>
                </a:solidFill>
              </a:rPr>
              <a:t>】------【</a:t>
            </a:r>
            <a:r>
              <a:rPr lang="zh-CN" altLang="en-US" sz="3200" dirty="0" smtClean="0">
                <a:solidFill>
                  <a:srgbClr val="FF0000"/>
                </a:solidFill>
              </a:rPr>
              <a:t>预约</a:t>
            </a:r>
            <a:r>
              <a:rPr lang="en-US" altLang="zh-CN" sz="3200" dirty="0" smtClean="0">
                <a:solidFill>
                  <a:srgbClr val="FF0000"/>
                </a:solidFill>
              </a:rPr>
              <a:t>】------【</a:t>
            </a:r>
            <a:r>
              <a:rPr lang="zh-CN" altLang="en-US" sz="3200" dirty="0" smtClean="0">
                <a:solidFill>
                  <a:srgbClr val="FF0000"/>
                </a:solidFill>
              </a:rPr>
              <a:t>打印</a:t>
            </a:r>
            <a:r>
              <a:rPr lang="en-US" altLang="zh-CN" sz="3200" dirty="0" smtClean="0">
                <a:solidFill>
                  <a:srgbClr val="FF0000"/>
                </a:solidFill>
              </a:rPr>
              <a:t>】</a:t>
            </a:r>
            <a:r>
              <a:rPr lang="zh-CN" altLang="en-US" sz="3200" dirty="0" smtClean="0">
                <a:solidFill>
                  <a:srgbClr val="FF0000"/>
                </a:solidFill>
              </a:rPr>
              <a:t>。</a:t>
            </a:r>
            <a:endParaRPr lang="en-US" altLang="zh-CN" sz="3200" dirty="0" smtClean="0">
              <a:solidFill>
                <a:srgbClr val="FF0000"/>
              </a:solidFill>
            </a:endParaRPr>
          </a:p>
        </p:txBody>
      </p:sp>
      <p:sp>
        <p:nvSpPr>
          <p:cNvPr id="4" name="TextBox 3"/>
          <p:cNvSpPr txBox="1"/>
          <p:nvPr/>
        </p:nvSpPr>
        <p:spPr>
          <a:xfrm>
            <a:off x="214282" y="714356"/>
            <a:ext cx="4786346"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平顶山学院劳务费报销单</a:t>
            </a:r>
            <a:r>
              <a:rPr lang="en-US" altLang="zh-CN" sz="2800" dirty="0" smtClean="0">
                <a:solidFill>
                  <a:srgbClr val="FF0000"/>
                </a:solidFill>
              </a:rPr>
              <a:t>】</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785652"/>
          </a:xfrm>
          <a:prstGeom prst="rect">
            <a:avLst/>
          </a:prstGeom>
          <a:noFill/>
        </p:spPr>
        <p:txBody>
          <a:bodyPr wrap="square" rtlCol="0">
            <a:spAutoFit/>
          </a:bodyPr>
          <a:lstStyle/>
          <a:p>
            <a:pPr>
              <a:lnSpc>
                <a:spcPct val="150000"/>
              </a:lnSpc>
            </a:pPr>
            <a:r>
              <a:rPr lang="zh-CN" altLang="en-US" sz="3200" dirty="0" smtClean="0">
                <a:solidFill>
                  <a:srgbClr val="FF0000"/>
                </a:solidFill>
              </a:rPr>
              <a:t>步骤：打开</a:t>
            </a:r>
            <a:r>
              <a:rPr lang="en-US" altLang="zh-CN" sz="3200" dirty="0" smtClean="0">
                <a:solidFill>
                  <a:srgbClr val="FF0000"/>
                </a:solidFill>
              </a:rPr>
              <a:t>【</a:t>
            </a:r>
            <a:r>
              <a:rPr lang="zh-CN" altLang="en-US" sz="3200" dirty="0" smtClean="0">
                <a:solidFill>
                  <a:srgbClr val="FF0000"/>
                </a:solidFill>
              </a:rPr>
              <a:t>平顶山学院</a:t>
            </a:r>
            <a:r>
              <a:rPr lang="zh-CN" altLang="en-US" sz="3200" dirty="0" smtClean="0">
                <a:solidFill>
                  <a:srgbClr val="FF0000"/>
                </a:solidFill>
              </a:rPr>
              <a:t>报销单</a:t>
            </a:r>
            <a:r>
              <a:rPr lang="en-US" altLang="zh-CN" sz="3200" dirty="0" smtClean="0">
                <a:solidFill>
                  <a:srgbClr val="FF0000"/>
                </a:solidFill>
              </a:rPr>
              <a:t>】------</a:t>
            </a:r>
            <a:r>
              <a:rPr lang="zh-CN" altLang="en-US" sz="3200" dirty="0" smtClean="0">
                <a:solidFill>
                  <a:srgbClr val="FF0000"/>
                </a:solidFill>
              </a:rPr>
              <a:t>选择预算指标、录入摘要、金额、附件数</a:t>
            </a:r>
            <a:r>
              <a:rPr lang="en-US" altLang="zh-CN" sz="3200" dirty="0" smtClean="0">
                <a:solidFill>
                  <a:srgbClr val="FF0000"/>
                </a:solidFill>
              </a:rPr>
              <a:t>------</a:t>
            </a:r>
            <a:r>
              <a:rPr lang="zh-CN" altLang="en-US" sz="3200" dirty="0" smtClean="0">
                <a:solidFill>
                  <a:srgbClr val="FF0000"/>
                </a:solidFill>
              </a:rPr>
              <a:t>点</a:t>
            </a:r>
            <a:r>
              <a:rPr lang="en-US" altLang="zh-CN" sz="3200" dirty="0" smtClean="0">
                <a:solidFill>
                  <a:srgbClr val="FF0000"/>
                </a:solidFill>
              </a:rPr>
              <a:t>【</a:t>
            </a:r>
            <a:r>
              <a:rPr lang="zh-CN" altLang="en-US" sz="3200" dirty="0" smtClean="0">
                <a:solidFill>
                  <a:srgbClr val="FF0000"/>
                </a:solidFill>
              </a:rPr>
              <a:t>下一步</a:t>
            </a:r>
            <a:r>
              <a:rPr lang="en-US" altLang="zh-CN" sz="3200" dirty="0" smtClean="0">
                <a:solidFill>
                  <a:srgbClr val="FF0000"/>
                </a:solidFill>
              </a:rPr>
              <a:t>】------</a:t>
            </a:r>
            <a:r>
              <a:rPr lang="zh-CN" altLang="en-US" sz="3200" dirty="0" smtClean="0">
                <a:solidFill>
                  <a:srgbClr val="FF0000"/>
                </a:solidFill>
              </a:rPr>
              <a:t>选择支付方式</a:t>
            </a:r>
            <a:r>
              <a:rPr lang="en-US" altLang="zh-CN" sz="3200" dirty="0" smtClean="0">
                <a:solidFill>
                  <a:srgbClr val="FF0000"/>
                </a:solidFill>
              </a:rPr>
              <a:t>------</a:t>
            </a:r>
            <a:r>
              <a:rPr lang="zh-CN" altLang="en-US" sz="3200" dirty="0" smtClean="0">
                <a:solidFill>
                  <a:srgbClr val="FF0000"/>
                </a:solidFill>
              </a:rPr>
              <a:t>点</a:t>
            </a:r>
            <a:r>
              <a:rPr lang="en-US" altLang="zh-CN" sz="3200" dirty="0" smtClean="0">
                <a:solidFill>
                  <a:srgbClr val="FF0000"/>
                </a:solidFill>
              </a:rPr>
              <a:t>【</a:t>
            </a:r>
            <a:r>
              <a:rPr lang="zh-CN" altLang="en-US" sz="3200" dirty="0" smtClean="0">
                <a:solidFill>
                  <a:srgbClr val="FF0000"/>
                </a:solidFill>
              </a:rPr>
              <a:t>下一步</a:t>
            </a:r>
            <a:r>
              <a:rPr lang="en-US" altLang="zh-CN" sz="3200" dirty="0" smtClean="0">
                <a:solidFill>
                  <a:srgbClr val="FF0000"/>
                </a:solidFill>
              </a:rPr>
              <a:t>】------</a:t>
            </a:r>
            <a:r>
              <a:rPr lang="zh-CN" altLang="en-US" sz="3200" dirty="0" smtClean="0">
                <a:solidFill>
                  <a:srgbClr val="FF0000"/>
                </a:solidFill>
              </a:rPr>
              <a:t>点</a:t>
            </a:r>
            <a:r>
              <a:rPr lang="en-US" altLang="zh-CN" sz="3200" dirty="0" smtClean="0">
                <a:solidFill>
                  <a:srgbClr val="FF0000"/>
                </a:solidFill>
              </a:rPr>
              <a:t>【</a:t>
            </a:r>
            <a:r>
              <a:rPr lang="zh-CN" altLang="en-US" sz="3200" dirty="0" smtClean="0">
                <a:solidFill>
                  <a:srgbClr val="FF0000"/>
                </a:solidFill>
              </a:rPr>
              <a:t>提交并打印</a:t>
            </a:r>
            <a:r>
              <a:rPr lang="en-US" altLang="zh-CN" sz="3200" dirty="0" smtClean="0">
                <a:solidFill>
                  <a:srgbClr val="FF0000"/>
                </a:solidFill>
              </a:rPr>
              <a:t>】------</a:t>
            </a:r>
            <a:r>
              <a:rPr lang="zh-CN" altLang="en-US" sz="3200" dirty="0" smtClean="0">
                <a:solidFill>
                  <a:srgbClr val="FF0000"/>
                </a:solidFill>
              </a:rPr>
              <a:t>退出</a:t>
            </a:r>
            <a:r>
              <a:rPr lang="en-US" altLang="zh-CN" sz="3200" dirty="0" smtClean="0">
                <a:solidFill>
                  <a:srgbClr val="FF0000"/>
                </a:solidFill>
              </a:rPr>
              <a:t>------</a:t>
            </a:r>
            <a:r>
              <a:rPr lang="zh-CN" altLang="en-US" sz="3200" dirty="0" smtClean="0">
                <a:solidFill>
                  <a:srgbClr val="FF0000"/>
                </a:solidFill>
              </a:rPr>
              <a:t>单据查询</a:t>
            </a:r>
            <a:r>
              <a:rPr lang="en-US" altLang="zh-CN" sz="3200" dirty="0" smtClean="0">
                <a:solidFill>
                  <a:srgbClr val="FF0000"/>
                </a:solidFill>
              </a:rPr>
              <a:t>------【</a:t>
            </a:r>
            <a:r>
              <a:rPr lang="zh-CN" altLang="en-US" sz="3200" dirty="0" smtClean="0">
                <a:solidFill>
                  <a:srgbClr val="FF0000"/>
                </a:solidFill>
              </a:rPr>
              <a:t>预约</a:t>
            </a:r>
            <a:r>
              <a:rPr lang="en-US" altLang="zh-CN" sz="3200" dirty="0" smtClean="0">
                <a:solidFill>
                  <a:srgbClr val="FF0000"/>
                </a:solidFill>
              </a:rPr>
              <a:t>】</a:t>
            </a:r>
            <a:r>
              <a:rPr lang="zh-CN" altLang="en-US" sz="3200" dirty="0" smtClean="0">
                <a:solidFill>
                  <a:srgbClr val="FF0000"/>
                </a:solidFill>
              </a:rPr>
              <a:t>。</a:t>
            </a:r>
            <a:endParaRPr lang="en-US" altLang="zh-CN" sz="3200" dirty="0" smtClean="0">
              <a:solidFill>
                <a:srgbClr val="FF0000"/>
              </a:solidFill>
            </a:endParaRPr>
          </a:p>
        </p:txBody>
      </p:sp>
      <p:sp>
        <p:nvSpPr>
          <p:cNvPr id="4" name="TextBox 3"/>
          <p:cNvSpPr txBox="1"/>
          <p:nvPr/>
        </p:nvSpPr>
        <p:spPr>
          <a:xfrm>
            <a:off x="214282" y="714356"/>
            <a:ext cx="4786346"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平顶山学院报销单</a:t>
            </a:r>
            <a:r>
              <a:rPr lang="en-US" altLang="zh-CN" sz="2800" dirty="0" smtClean="0">
                <a:solidFill>
                  <a:srgbClr val="FF0000"/>
                </a:solidFill>
              </a:rPr>
              <a:t>】</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1500174"/>
            <a:ext cx="7919156" cy="3785652"/>
          </a:xfrm>
          <a:prstGeom prst="rect">
            <a:avLst/>
          </a:prstGeom>
          <a:noFill/>
        </p:spPr>
        <p:txBody>
          <a:bodyPr wrap="square" rtlCol="0">
            <a:spAutoFit/>
          </a:bodyPr>
          <a:lstStyle/>
          <a:p>
            <a:pPr>
              <a:lnSpc>
                <a:spcPct val="150000"/>
              </a:lnSpc>
            </a:pPr>
            <a:r>
              <a:rPr lang="zh-CN" altLang="en-US" sz="3200" dirty="0" smtClean="0">
                <a:solidFill>
                  <a:srgbClr val="FF0000"/>
                </a:solidFill>
              </a:rPr>
              <a:t>步骤：打开</a:t>
            </a:r>
            <a:r>
              <a:rPr lang="en-US" altLang="zh-CN" sz="3200" dirty="0" smtClean="0">
                <a:solidFill>
                  <a:srgbClr val="FF0000"/>
                </a:solidFill>
              </a:rPr>
              <a:t>【</a:t>
            </a:r>
            <a:r>
              <a:rPr lang="zh-CN" altLang="en-US" sz="3200" dirty="0" smtClean="0">
                <a:solidFill>
                  <a:srgbClr val="FF0000"/>
                </a:solidFill>
              </a:rPr>
              <a:t>平顶山学院大额款项拨付审批表</a:t>
            </a:r>
            <a:r>
              <a:rPr lang="en-US" altLang="zh-CN" sz="3200" dirty="0" smtClean="0">
                <a:solidFill>
                  <a:srgbClr val="FF0000"/>
                </a:solidFill>
              </a:rPr>
              <a:t>】</a:t>
            </a:r>
            <a:r>
              <a:rPr lang="zh-CN" altLang="en-US" sz="3200" dirty="0" smtClean="0">
                <a:solidFill>
                  <a:srgbClr val="FF0000"/>
                </a:solidFill>
              </a:rPr>
              <a:t>点</a:t>
            </a:r>
            <a:r>
              <a:rPr lang="en-US" altLang="zh-CN" sz="3200" dirty="0" smtClean="0">
                <a:solidFill>
                  <a:srgbClr val="FF0000"/>
                </a:solidFill>
              </a:rPr>
              <a:t>【</a:t>
            </a:r>
            <a:r>
              <a:rPr lang="zh-CN" altLang="en-US" sz="3200" dirty="0" smtClean="0">
                <a:solidFill>
                  <a:srgbClr val="FF0000"/>
                </a:solidFill>
              </a:rPr>
              <a:t>新单</a:t>
            </a:r>
            <a:r>
              <a:rPr lang="en-US" altLang="zh-CN" sz="3200" dirty="0" smtClean="0">
                <a:solidFill>
                  <a:srgbClr val="FF0000"/>
                </a:solidFill>
              </a:rPr>
              <a:t>】------</a:t>
            </a:r>
            <a:r>
              <a:rPr lang="zh-CN" altLang="en-US" sz="3200" dirty="0" smtClean="0">
                <a:solidFill>
                  <a:srgbClr val="FF0000"/>
                </a:solidFill>
              </a:rPr>
              <a:t>按单据格式录入相关内容（收款单位、款项名称、账号、金额、开户行、下面一行选择预算指标）</a:t>
            </a:r>
            <a:r>
              <a:rPr lang="en-US" altLang="zh-CN" sz="3200" dirty="0" smtClean="0">
                <a:solidFill>
                  <a:srgbClr val="FF0000"/>
                </a:solidFill>
              </a:rPr>
              <a:t>------【</a:t>
            </a:r>
            <a:r>
              <a:rPr lang="zh-CN" altLang="en-US" sz="3200" dirty="0" smtClean="0">
                <a:solidFill>
                  <a:srgbClr val="FF0000"/>
                </a:solidFill>
              </a:rPr>
              <a:t>保存</a:t>
            </a:r>
            <a:r>
              <a:rPr lang="en-US" altLang="zh-CN" sz="3200" dirty="0" smtClean="0">
                <a:solidFill>
                  <a:srgbClr val="FF0000"/>
                </a:solidFill>
              </a:rPr>
              <a:t>】------【</a:t>
            </a:r>
            <a:r>
              <a:rPr lang="zh-CN" altLang="en-US" sz="3200" dirty="0" smtClean="0">
                <a:solidFill>
                  <a:srgbClr val="FF0000"/>
                </a:solidFill>
              </a:rPr>
              <a:t>送审</a:t>
            </a:r>
            <a:r>
              <a:rPr lang="en-US" altLang="zh-CN" sz="3200" dirty="0" smtClean="0">
                <a:solidFill>
                  <a:srgbClr val="FF0000"/>
                </a:solidFill>
              </a:rPr>
              <a:t>】------【</a:t>
            </a:r>
            <a:r>
              <a:rPr lang="zh-CN" altLang="en-US" sz="3200" dirty="0" smtClean="0">
                <a:solidFill>
                  <a:srgbClr val="FF0000"/>
                </a:solidFill>
              </a:rPr>
              <a:t>预约</a:t>
            </a:r>
            <a:r>
              <a:rPr lang="en-US" altLang="zh-CN" sz="3200" dirty="0" smtClean="0">
                <a:solidFill>
                  <a:srgbClr val="FF0000"/>
                </a:solidFill>
              </a:rPr>
              <a:t>】------【</a:t>
            </a:r>
            <a:r>
              <a:rPr lang="zh-CN" altLang="en-US" sz="3200" dirty="0" smtClean="0">
                <a:solidFill>
                  <a:srgbClr val="FF0000"/>
                </a:solidFill>
              </a:rPr>
              <a:t>打印</a:t>
            </a:r>
            <a:r>
              <a:rPr lang="en-US" altLang="zh-CN" sz="3200" dirty="0" smtClean="0">
                <a:solidFill>
                  <a:srgbClr val="FF0000"/>
                </a:solidFill>
              </a:rPr>
              <a:t>】</a:t>
            </a:r>
            <a:r>
              <a:rPr lang="zh-CN" altLang="en-US" sz="3200" dirty="0" smtClean="0">
                <a:solidFill>
                  <a:srgbClr val="FF0000"/>
                </a:solidFill>
              </a:rPr>
              <a:t>。</a:t>
            </a:r>
            <a:endParaRPr lang="en-US" altLang="zh-CN" sz="3200" dirty="0" smtClean="0">
              <a:solidFill>
                <a:srgbClr val="FF0000"/>
              </a:solidFill>
            </a:endParaRPr>
          </a:p>
        </p:txBody>
      </p:sp>
      <p:sp>
        <p:nvSpPr>
          <p:cNvPr id="4" name="TextBox 3"/>
          <p:cNvSpPr txBox="1"/>
          <p:nvPr/>
        </p:nvSpPr>
        <p:spPr>
          <a:xfrm>
            <a:off x="214282" y="714356"/>
            <a:ext cx="5857916" cy="523220"/>
          </a:xfrm>
          <a:prstGeom prst="rect">
            <a:avLst/>
          </a:prstGeom>
          <a:noFill/>
        </p:spPr>
        <p:txBody>
          <a:bodyPr wrap="square" rtlCol="0">
            <a:spAutoFit/>
          </a:bodyPr>
          <a:lstStyle/>
          <a:p>
            <a:r>
              <a:rPr lang="en-US" altLang="zh-CN" sz="2800" dirty="0" smtClean="0">
                <a:solidFill>
                  <a:srgbClr val="FF0000"/>
                </a:solidFill>
              </a:rPr>
              <a:t>【</a:t>
            </a:r>
            <a:r>
              <a:rPr lang="zh-CN" altLang="en-US" sz="2800" dirty="0" smtClean="0">
                <a:solidFill>
                  <a:srgbClr val="FF0000"/>
                </a:solidFill>
              </a:rPr>
              <a:t>平顶山学院大额款项拨付审批表</a:t>
            </a:r>
            <a:r>
              <a:rPr lang="en-US" altLang="zh-CN" sz="2800" dirty="0" smtClean="0">
                <a:solidFill>
                  <a:srgbClr val="FF0000"/>
                </a:solidFill>
              </a:rPr>
              <a:t>】</a:t>
            </a:r>
            <a:endParaRPr lang="zh-CN" altLang="en-US" sz="2800" dirty="0">
              <a:solidFill>
                <a:schemeClr val="accent5"/>
              </a:solidFill>
              <a:latin typeface="华文中宋" pitchFamily="2" charset="-122"/>
              <a:ea typeface="华文中宋" pitchFamily="2" charset="-122"/>
            </a:endParaRPr>
          </a:p>
        </p:txBody>
      </p:sp>
      <p:sp>
        <p:nvSpPr>
          <p:cNvPr id="5" name="标题 4"/>
          <p:cNvSpPr>
            <a:spLocks noGrp="1"/>
          </p:cNvSpPr>
          <p:nvPr>
            <p:ph type="title"/>
          </p:nvPr>
        </p:nvSpPr>
        <p:spPr/>
        <p:txBody>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8596" y="357166"/>
            <a:ext cx="135732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rgbClr val="FFFF00"/>
                </a:solidFill>
              </a:rPr>
              <a:t>开始</a:t>
            </a:r>
            <a:endParaRPr lang="zh-CN" altLang="en-US" sz="2800" dirty="0">
              <a:solidFill>
                <a:srgbClr val="FFFF00"/>
              </a:solidFill>
            </a:endParaRPr>
          </a:p>
        </p:txBody>
      </p:sp>
      <p:sp>
        <p:nvSpPr>
          <p:cNvPr id="3" name="下箭头 2"/>
          <p:cNvSpPr/>
          <p:nvPr/>
        </p:nvSpPr>
        <p:spPr>
          <a:xfrm>
            <a:off x="842397" y="1285860"/>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28596" y="1928802"/>
            <a:ext cx="142876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FF00"/>
                </a:solidFill>
              </a:rPr>
              <a:t>在线填写报账单并打印</a:t>
            </a:r>
            <a:endParaRPr lang="zh-CN" altLang="en-US" sz="2400" dirty="0">
              <a:solidFill>
                <a:srgbClr val="FFFF00"/>
              </a:solidFill>
            </a:endParaRPr>
          </a:p>
        </p:txBody>
      </p:sp>
      <p:sp>
        <p:nvSpPr>
          <p:cNvPr id="5" name="下箭头 4"/>
          <p:cNvSpPr/>
          <p:nvPr/>
        </p:nvSpPr>
        <p:spPr>
          <a:xfrm>
            <a:off x="857224" y="3000372"/>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57158" y="5357826"/>
            <a:ext cx="157163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00"/>
                </a:solidFill>
              </a:rPr>
              <a:t>在线预约报账日期</a:t>
            </a:r>
            <a:endParaRPr lang="zh-CN" altLang="en-US" sz="2000" dirty="0">
              <a:solidFill>
                <a:srgbClr val="FFFF00"/>
              </a:solidFill>
            </a:endParaRPr>
          </a:p>
        </p:txBody>
      </p:sp>
      <p:sp>
        <p:nvSpPr>
          <p:cNvPr id="8" name="矩形 7"/>
          <p:cNvSpPr/>
          <p:nvPr/>
        </p:nvSpPr>
        <p:spPr>
          <a:xfrm>
            <a:off x="2928926" y="5429264"/>
            <a:ext cx="1285884"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FF00"/>
                </a:solidFill>
              </a:rPr>
              <a:t>审核原始票据</a:t>
            </a:r>
            <a:endParaRPr lang="en-US" altLang="zh-CN" sz="2400" dirty="0" smtClean="0">
              <a:solidFill>
                <a:srgbClr val="FFFF00"/>
              </a:solidFill>
            </a:endParaRPr>
          </a:p>
        </p:txBody>
      </p:sp>
      <p:sp>
        <p:nvSpPr>
          <p:cNvPr id="9" name="下箭头 8"/>
          <p:cNvSpPr/>
          <p:nvPr/>
        </p:nvSpPr>
        <p:spPr>
          <a:xfrm>
            <a:off x="872658" y="4714884"/>
            <a:ext cx="484632"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右箭头 11"/>
          <p:cNvSpPr/>
          <p:nvPr/>
        </p:nvSpPr>
        <p:spPr>
          <a:xfrm rot="5400000">
            <a:off x="6655233" y="1726019"/>
            <a:ext cx="1834325" cy="8572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上箭头 12"/>
          <p:cNvSpPr/>
          <p:nvPr/>
        </p:nvSpPr>
        <p:spPr>
          <a:xfrm>
            <a:off x="3658740" y="1871658"/>
            <a:ext cx="484632" cy="35576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000892" y="3071810"/>
            <a:ext cx="127159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FF00"/>
                </a:solidFill>
              </a:rPr>
              <a:t>出纳转账付款</a:t>
            </a:r>
            <a:endParaRPr lang="en-US" altLang="zh-CN" sz="2400" dirty="0" smtClean="0">
              <a:solidFill>
                <a:srgbClr val="FFFF00"/>
              </a:solidFill>
            </a:endParaRPr>
          </a:p>
        </p:txBody>
      </p:sp>
      <p:sp>
        <p:nvSpPr>
          <p:cNvPr id="23" name="矩形 22"/>
          <p:cNvSpPr/>
          <p:nvPr/>
        </p:nvSpPr>
        <p:spPr>
          <a:xfrm>
            <a:off x="3071802" y="785794"/>
            <a:ext cx="207170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FF00"/>
                </a:solidFill>
              </a:rPr>
              <a:t>单据交制单窗口</a:t>
            </a:r>
            <a:endParaRPr lang="zh-CN" altLang="en-US" sz="2400" dirty="0">
              <a:solidFill>
                <a:srgbClr val="FFFF00"/>
              </a:solidFill>
            </a:endParaRPr>
          </a:p>
        </p:txBody>
      </p:sp>
      <p:sp>
        <p:nvSpPr>
          <p:cNvPr id="38" name="右箭头 37"/>
          <p:cNvSpPr/>
          <p:nvPr/>
        </p:nvSpPr>
        <p:spPr>
          <a:xfrm>
            <a:off x="5143504" y="1142984"/>
            <a:ext cx="78581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857884" y="571480"/>
            <a:ext cx="1357322" cy="1343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FFFF00"/>
                </a:solidFill>
              </a:rPr>
              <a:t>会计审核生成核算凭证</a:t>
            </a:r>
            <a:endParaRPr lang="zh-CN" altLang="en-US" sz="2400" dirty="0">
              <a:solidFill>
                <a:srgbClr val="FFFF00"/>
              </a:solidFill>
            </a:endParaRPr>
          </a:p>
        </p:txBody>
      </p:sp>
      <p:sp>
        <p:nvSpPr>
          <p:cNvPr id="43" name="椭圆 42"/>
          <p:cNvSpPr/>
          <p:nvPr/>
        </p:nvSpPr>
        <p:spPr>
          <a:xfrm>
            <a:off x="7072330" y="4857760"/>
            <a:ext cx="1357322" cy="105727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dirty="0" smtClean="0">
                <a:solidFill>
                  <a:srgbClr val="FF0000"/>
                </a:solidFill>
              </a:rPr>
              <a:t>结束</a:t>
            </a:r>
            <a:endParaRPr lang="zh-CN" altLang="en-US" sz="2400" dirty="0">
              <a:solidFill>
                <a:srgbClr val="FF0000"/>
              </a:solidFill>
            </a:endParaRPr>
          </a:p>
        </p:txBody>
      </p:sp>
      <p:sp>
        <p:nvSpPr>
          <p:cNvPr id="34" name="下箭头 33"/>
          <p:cNvSpPr/>
          <p:nvPr/>
        </p:nvSpPr>
        <p:spPr>
          <a:xfrm>
            <a:off x="7500958" y="4000504"/>
            <a:ext cx="484632" cy="835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决策 17"/>
          <p:cNvSpPr/>
          <p:nvPr/>
        </p:nvSpPr>
        <p:spPr>
          <a:xfrm>
            <a:off x="214282" y="3571876"/>
            <a:ext cx="1714512" cy="114300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00"/>
                </a:solidFill>
              </a:rPr>
              <a:t>是否大额</a:t>
            </a:r>
            <a:endParaRPr lang="zh-CN" altLang="en-US" sz="2000" dirty="0">
              <a:solidFill>
                <a:srgbClr val="FFFF00"/>
              </a:solidFill>
            </a:endParaRPr>
          </a:p>
        </p:txBody>
      </p:sp>
      <p:sp>
        <p:nvSpPr>
          <p:cNvPr id="19" name="右箭头 18"/>
          <p:cNvSpPr/>
          <p:nvPr/>
        </p:nvSpPr>
        <p:spPr>
          <a:xfrm>
            <a:off x="1950518" y="55721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28596" y="4786322"/>
            <a:ext cx="415498"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zh-CN" altLang="en-US" dirty="0" smtClean="0">
                <a:solidFill>
                  <a:schemeClr val="tx1"/>
                </a:solidFill>
              </a:rPr>
              <a:t>否</a:t>
            </a:r>
            <a:endParaRPr lang="zh-CN" altLang="en-US" dirty="0">
              <a:solidFill>
                <a:schemeClr val="tx1"/>
              </a:solidFill>
            </a:endParaRPr>
          </a:p>
        </p:txBody>
      </p:sp>
      <p:sp>
        <p:nvSpPr>
          <p:cNvPr id="27" name="TextBox 26"/>
          <p:cNvSpPr txBox="1"/>
          <p:nvPr/>
        </p:nvSpPr>
        <p:spPr>
          <a:xfrm>
            <a:off x="2500298" y="4572008"/>
            <a:ext cx="41549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dirty="0" smtClean="0">
                <a:solidFill>
                  <a:schemeClr val="tx1"/>
                </a:solidFill>
              </a:rPr>
              <a:t>是</a:t>
            </a:r>
            <a:endParaRPr lang="zh-CN" altLang="en-US" dirty="0">
              <a:solidFill>
                <a:schemeClr val="tx1"/>
              </a:solidFill>
            </a:endParaRPr>
          </a:p>
        </p:txBody>
      </p:sp>
      <p:sp>
        <p:nvSpPr>
          <p:cNvPr id="29" name="圆角右箭头 28"/>
          <p:cNvSpPr/>
          <p:nvPr/>
        </p:nvSpPr>
        <p:spPr>
          <a:xfrm rot="5400000">
            <a:off x="2071670" y="3857628"/>
            <a:ext cx="1428760" cy="1714512"/>
          </a:xfrm>
          <a:prstGeom prst="bentArrow">
            <a:avLst>
              <a:gd name="adj1" fmla="val 25000"/>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矩形 32"/>
          <p:cNvSpPr/>
          <p:nvPr/>
        </p:nvSpPr>
        <p:spPr>
          <a:xfrm>
            <a:off x="4714876" y="5429264"/>
            <a:ext cx="142876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FF00"/>
                </a:solidFill>
              </a:rPr>
              <a:t>在线预约报账日期</a:t>
            </a:r>
            <a:endParaRPr lang="zh-CN" altLang="en-US" sz="2000" dirty="0">
              <a:solidFill>
                <a:srgbClr val="FFFF00"/>
              </a:solidFill>
            </a:endParaRPr>
          </a:p>
        </p:txBody>
      </p:sp>
      <p:sp>
        <p:nvSpPr>
          <p:cNvPr id="35" name="右箭头 34"/>
          <p:cNvSpPr/>
          <p:nvPr/>
        </p:nvSpPr>
        <p:spPr>
          <a:xfrm>
            <a:off x="4214810" y="5643578"/>
            <a:ext cx="57150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上箭头 35"/>
          <p:cNvSpPr/>
          <p:nvPr/>
        </p:nvSpPr>
        <p:spPr>
          <a:xfrm>
            <a:off x="4714876" y="1857364"/>
            <a:ext cx="484632" cy="35719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1357290" y="2428868"/>
            <a:ext cx="6286544" cy="646331"/>
          </a:xfrm>
          <a:prstGeom prst="rect">
            <a:avLst/>
          </a:prstGeom>
          <a:noFill/>
        </p:spPr>
        <p:txBody>
          <a:bodyPr wrap="square" rtlCol="0">
            <a:spAutoFit/>
          </a:bodyPr>
          <a:lstStyle/>
          <a:p>
            <a:r>
              <a:rPr lang="zh-CN" altLang="en-US" sz="3600" b="1" dirty="0" smtClean="0">
                <a:solidFill>
                  <a:srgbClr val="7030A0"/>
                </a:solidFill>
                <a:latin typeface="华文中宋" pitchFamily="2" charset="-122"/>
                <a:ea typeface="华文中宋" pitchFamily="2" charset="-122"/>
              </a:rPr>
              <a:t>二、网上报账系统功能与作用</a:t>
            </a:r>
            <a:endParaRPr lang="zh-CN" altLang="en-US" sz="3600" b="1" dirty="0">
              <a:solidFill>
                <a:srgbClr val="7030A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928662" y="2071678"/>
            <a:ext cx="6715172" cy="2959785"/>
          </a:xfrm>
          <a:prstGeom prst="rect">
            <a:avLst/>
          </a:prstGeom>
          <a:noFill/>
        </p:spPr>
        <p:txBody>
          <a:bodyPr wrap="square" rtlCol="0">
            <a:spAutoFit/>
          </a:bodyPr>
          <a:lstStyle/>
          <a:p>
            <a:pPr>
              <a:lnSpc>
                <a:spcPct val="150000"/>
              </a:lnSpc>
            </a:pPr>
            <a:r>
              <a:rPr lang="en-US" altLang="zh-CN" sz="3200" dirty="0" smtClean="0">
                <a:solidFill>
                  <a:srgbClr val="0070C0"/>
                </a:solidFill>
                <a:latin typeface="华文中宋" pitchFamily="2" charset="-122"/>
                <a:ea typeface="华文中宋" pitchFamily="2" charset="-122"/>
              </a:rPr>
              <a:t>1</a:t>
            </a:r>
            <a:r>
              <a:rPr lang="zh-CN" altLang="en-US" sz="3200" dirty="0" smtClean="0">
                <a:solidFill>
                  <a:srgbClr val="0070C0"/>
                </a:solidFill>
                <a:latin typeface="华文中宋" pitchFamily="2" charset="-122"/>
                <a:ea typeface="华文中宋" pitchFamily="2" charset="-122"/>
              </a:rPr>
              <a:t>、在线填写报账单据，规范单据填写内容及填写格式，避免和减少因单据填写规范问题造成的退回或者重写单据。</a:t>
            </a:r>
            <a:endParaRPr lang="zh-CN" altLang="en-US" sz="3200"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1000100" y="1714488"/>
            <a:ext cx="7215238" cy="3785652"/>
          </a:xfrm>
          <a:prstGeom prst="rect">
            <a:avLst/>
          </a:prstGeom>
          <a:noFill/>
        </p:spPr>
        <p:txBody>
          <a:bodyPr wrap="square" rtlCol="0">
            <a:spAutoFit/>
          </a:bodyPr>
          <a:lstStyle/>
          <a:p>
            <a:pPr>
              <a:lnSpc>
                <a:spcPct val="150000"/>
              </a:lnSpc>
            </a:pPr>
            <a:r>
              <a:rPr lang="en-US" altLang="zh-CN" sz="3200" dirty="0" smtClean="0">
                <a:solidFill>
                  <a:srgbClr val="0070C0"/>
                </a:solidFill>
                <a:latin typeface="华文中宋" pitchFamily="2" charset="-122"/>
                <a:ea typeface="华文中宋" pitchFamily="2" charset="-122"/>
              </a:rPr>
              <a:t>2</a:t>
            </a:r>
            <a:r>
              <a:rPr lang="zh-CN" altLang="en-US" sz="3200" dirty="0" smtClean="0">
                <a:solidFill>
                  <a:srgbClr val="0070C0"/>
                </a:solidFill>
                <a:latin typeface="华文中宋" pitchFamily="2" charset="-122"/>
                <a:ea typeface="华文中宋" pitchFamily="2" charset="-122"/>
              </a:rPr>
              <a:t>、由于报销单据受预算指标控制，在报账人在线填写报销单据的时候就可以知道该费用金额是否超出预算指标余额，可以提前避免因预算指标余额不足造成的报销单据</a:t>
            </a:r>
            <a:r>
              <a:rPr lang="zh-CN" altLang="en-US" sz="3200" dirty="0" smtClean="0">
                <a:solidFill>
                  <a:srgbClr val="0070C0"/>
                </a:solidFill>
                <a:latin typeface="华文中宋" pitchFamily="2" charset="-122"/>
                <a:ea typeface="华文中宋" pitchFamily="2" charset="-122"/>
              </a:rPr>
              <a:t>退回</a:t>
            </a:r>
            <a:r>
              <a:rPr lang="zh-CN" altLang="en-US" sz="3200" dirty="0" smtClean="0">
                <a:solidFill>
                  <a:srgbClr val="0070C0"/>
                </a:solidFill>
                <a:latin typeface="华文中宋" pitchFamily="2" charset="-122"/>
                <a:ea typeface="华文中宋" pitchFamily="2" charset="-122"/>
              </a:rPr>
              <a:t>麻烦</a:t>
            </a:r>
            <a:r>
              <a:rPr lang="zh-CN" altLang="en-US" sz="3200" dirty="0" smtClean="0">
                <a:solidFill>
                  <a:srgbClr val="0070C0"/>
                </a:solidFill>
                <a:latin typeface="华文中宋" pitchFamily="2" charset="-122"/>
                <a:ea typeface="华文中宋" pitchFamily="2" charset="-122"/>
              </a:rPr>
              <a:t>。</a:t>
            </a:r>
            <a:endParaRPr lang="zh-CN" altLang="en-US" sz="3200"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1000100" y="1714488"/>
            <a:ext cx="7215238" cy="3785652"/>
          </a:xfrm>
          <a:prstGeom prst="rect">
            <a:avLst/>
          </a:prstGeom>
          <a:noFill/>
        </p:spPr>
        <p:txBody>
          <a:bodyPr wrap="square" rtlCol="0">
            <a:spAutoFit/>
          </a:bodyPr>
          <a:lstStyle/>
          <a:p>
            <a:pPr>
              <a:lnSpc>
                <a:spcPct val="150000"/>
              </a:lnSpc>
            </a:pPr>
            <a:r>
              <a:rPr lang="en-US" altLang="zh-CN" sz="3200" dirty="0" smtClean="0">
                <a:solidFill>
                  <a:srgbClr val="0070C0"/>
                </a:solidFill>
                <a:latin typeface="华文中宋" pitchFamily="2" charset="-122"/>
                <a:ea typeface="华文中宋" pitchFamily="2" charset="-122"/>
              </a:rPr>
              <a:t>3</a:t>
            </a:r>
            <a:r>
              <a:rPr lang="zh-CN" altLang="en-US" sz="3200" dirty="0" smtClean="0">
                <a:solidFill>
                  <a:srgbClr val="0070C0"/>
                </a:solidFill>
                <a:latin typeface="华文中宋" pitchFamily="2" charset="-122"/>
                <a:ea typeface="华文中宋" pitchFamily="2" charset="-122"/>
              </a:rPr>
              <a:t>、由于相关报销单据受到报销标准的控制，在线填写报销明细金额的时候可以看到对应的报销保准，超标准不允许保存报销单据，从而可避免因报销明细金额超出标准造成的报销单据退回。</a:t>
            </a:r>
            <a:endParaRPr lang="zh-CN" altLang="en-US" sz="3200"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0"/>
            <a:ext cx="7292258" cy="720080"/>
          </a:xfrm>
          <a:prstGeom prst="rect">
            <a:avLst/>
          </a:prstGeom>
        </p:spPr>
        <p:txBody>
          <a:bodyPr/>
          <a:lstStyle>
            <a:lvl1pPr algn="r">
              <a:defRPr sz="2800">
                <a:solidFill>
                  <a:srgbClr val="E60012"/>
                </a:solidFill>
                <a:latin typeface="微软雅黑" pitchFamily="34" charset="-122"/>
                <a:ea typeface="微软雅黑" pitchFamily="34" charset="-122"/>
              </a:defRPr>
            </a:lvl1pPr>
          </a:lstStyle>
          <a:p>
            <a:pPr algn="l">
              <a:spcBef>
                <a:spcPct val="0"/>
              </a:spcBef>
              <a:defRPr/>
            </a:pPr>
            <a:endParaRPr lang="en-US" altLang="zh-CN" sz="2400" dirty="0" smtClean="0"/>
          </a:p>
          <a:p>
            <a:pPr algn="l">
              <a:spcBef>
                <a:spcPct val="0"/>
              </a:spcBef>
              <a:defRPr/>
            </a:pPr>
            <a:r>
              <a:rPr lang="zh-CN" altLang="en-US" sz="2400" dirty="0" smtClean="0"/>
              <a:t>平顶山学院网上报账人员操作培训</a:t>
            </a:r>
            <a:endParaRPr lang="zh-CN" altLang="en-US" sz="2400" dirty="0"/>
          </a:p>
        </p:txBody>
      </p:sp>
      <p:sp>
        <p:nvSpPr>
          <p:cNvPr id="4" name="TextBox 3"/>
          <p:cNvSpPr txBox="1"/>
          <p:nvPr/>
        </p:nvSpPr>
        <p:spPr>
          <a:xfrm>
            <a:off x="1000100" y="1714488"/>
            <a:ext cx="7215238" cy="2308324"/>
          </a:xfrm>
          <a:prstGeom prst="rect">
            <a:avLst/>
          </a:prstGeom>
          <a:noFill/>
        </p:spPr>
        <p:txBody>
          <a:bodyPr wrap="square" rtlCol="0">
            <a:spAutoFit/>
          </a:bodyPr>
          <a:lstStyle/>
          <a:p>
            <a:pPr>
              <a:lnSpc>
                <a:spcPct val="150000"/>
              </a:lnSpc>
            </a:pPr>
            <a:r>
              <a:rPr lang="en-US" altLang="zh-CN" sz="3200" dirty="0" smtClean="0">
                <a:solidFill>
                  <a:srgbClr val="0070C0"/>
                </a:solidFill>
                <a:latin typeface="华文中宋" pitchFamily="2" charset="-122"/>
                <a:ea typeface="华文中宋" pitchFamily="2" charset="-122"/>
              </a:rPr>
              <a:t>4</a:t>
            </a:r>
            <a:r>
              <a:rPr lang="zh-CN" altLang="en-US" sz="3200" dirty="0" smtClean="0">
                <a:solidFill>
                  <a:srgbClr val="0070C0"/>
                </a:solidFill>
                <a:latin typeface="华文中宋" pitchFamily="2" charset="-122"/>
                <a:ea typeface="华文中宋" pitchFamily="2" charset="-122"/>
              </a:rPr>
              <a:t>、在线填写报销单据保存时，系统会自动提示是否有借款尚未冲销，从而可以及时的冲销个人借款。</a:t>
            </a:r>
            <a:endParaRPr lang="zh-CN" altLang="en-US" sz="3200" dirty="0">
              <a:solidFill>
                <a:srgbClr val="0070C0"/>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黑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TotalTime>
  <Words>820</Words>
  <Application>Microsoft Office PowerPoint</Application>
  <PresentationFormat>全屏显示(4:3)</PresentationFormat>
  <Paragraphs>72</Paragraphs>
  <Slides>33</Slides>
  <Notes>1</Notes>
  <HiddenSlides>0</HiddenSlides>
  <MMClips>0</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Office 主题</vt:lpstr>
      <vt:lpstr>7_Office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高等院校资金管控解决方案</dc:title>
  <dc:creator>胡炜</dc:creator>
  <cp:lastModifiedBy>李晓伟</cp:lastModifiedBy>
  <cp:revision>287</cp:revision>
  <dcterms:modified xsi:type="dcterms:W3CDTF">2016-08-26T05:46:26Z</dcterms:modified>
</cp:coreProperties>
</file>